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4" r:id="rId3"/>
    <p:sldId id="257" r:id="rId4"/>
    <p:sldId id="258" r:id="rId5"/>
    <p:sldId id="265" r:id="rId6"/>
    <p:sldId id="259" r:id="rId7"/>
    <p:sldId id="266" r:id="rId8"/>
    <p:sldId id="260" r:id="rId9"/>
    <p:sldId id="261" r:id="rId10"/>
    <p:sldId id="262" r:id="rId11"/>
    <p:sldId id="263" r:id="rId12"/>
  </p:sldIdLst>
  <p:sldSz cx="14630400" cy="8229600"/>
  <p:notesSz cx="8229600" cy="14630400"/>
  <p:embeddedFontLst>
    <p:embeddedFont>
      <p:font typeface="Dela Gothic One" panose="020B0604020202020204" charset="-128"/>
      <p:regular r:id="rId14"/>
    </p:embeddedFont>
    <p:embeddedFont>
      <p:font typeface="DM Sans" pitchFamily="2" charset="0"/>
      <p:regular r:id="rId15"/>
      <p:bold r:id="rId16"/>
      <p:italic r:id="rId17"/>
      <p:boldItalic r:id="rId18"/>
    </p:embeddedFont>
    <p:embeddedFont>
      <p:font typeface="DM Sans Bold" charset="0"/>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909"/>
    <a:srgbClr val="0E0A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54915" autoAdjust="0"/>
  </p:normalViewPr>
  <p:slideViewPr>
    <p:cSldViewPr snapToGrid="0" snapToObjects="1">
      <p:cViewPr>
        <p:scale>
          <a:sx n="43" d="100"/>
          <a:sy n="43" d="100"/>
        </p:scale>
        <p:origin x="186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460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a:t>
            </a:r>
            <a:br>
              <a:rPr lang="en-US" dirty="0"/>
            </a:br>
            <a:br>
              <a:rPr lang="en-US" dirty="0"/>
            </a:b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Let’s put yourself in the user’s shoes for a moment. Would you hope for the site’s closure, knowing that in an industry as profitable as this, another company would surely rise to take its place?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Would you on the other hand, would you feel a sense of vindication that your suspicions about a partner’s involvement on the site might finally explain those untraceable expenses or suspicious behaviors?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What about the possibility of devastation so profound that some might even consider ending their lives, the weight of secrets, guilt, and the potential loss of family ties, pushing some users to consider tragic actions.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Ashley Madison hack was a wake-up call for the digital age, showing just how devastating a data breach can be when sensitive user information isn’t properly protected. </a:t>
            </a: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ALM rebranded to Ruby Corp. in July 2016 in attempts to rebuild its image, also distancing themselves from their controversial slogan, “Life is show, have an affair” shifting to “open-minded relationships” </a:t>
            </a: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By July of 2017, Ruby Corp. paid out $11.2 million settlement to compensate the victims. Rebuilding trust and improving data security took not just them but another financial investment, and it’s a sobering reminder how critical it is to get cybersecurity right from the start.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So, what else went wrong? According to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CynoSure Prime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 password-cracking group, Ashley Madison didn’t prioritize strong encryption methods, leaving over 11 million passwords vulnerable. </a:t>
            </a: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Many of those passwords were laughably weak, think like “123456”, which only made matters worse. </a:t>
            </a: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On top of that, the company’s network lacked the property segmentation and monitoring, giving attackers free rein to explore their systems without being detected for far too long. </a:t>
            </a:r>
          </a:p>
          <a:p>
            <a:pPr marL="0" marR="0" indent="457200">
              <a:lnSpc>
                <a:spcPct val="150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b="1" dirty="0"/>
              <a:t>Theories on How Ashley Madison Was Hacked </a:t>
            </a:r>
          </a:p>
          <a:p>
            <a:pPr>
              <a:buFont typeface="Arial" panose="020B0604020202020204" pitchFamily="34" charset="0"/>
              <a:buChar char="•"/>
            </a:pPr>
            <a:r>
              <a:rPr lang="en-US" b="1" dirty="0"/>
              <a:t>SQL Injection</a:t>
            </a:r>
            <a:r>
              <a:rPr lang="en-US" dirty="0"/>
              <a:t>: Exploiting poorly monitored subdomains to retrieve sensitive data, possibly including admin password reset codes.</a:t>
            </a:r>
          </a:p>
          <a:p>
            <a:pPr>
              <a:buFont typeface="Arial" panose="020B0604020202020204" pitchFamily="34" charset="0"/>
              <a:buChar char="•"/>
            </a:pPr>
            <a:r>
              <a:rPr lang="en-US" b="1" dirty="0"/>
              <a:t>Weak Passwords</a:t>
            </a:r>
            <a:r>
              <a:rPr lang="en-US" dirty="0"/>
              <a:t>: Corporate accounts used simple passwords like "Pass1234," making them easy targets for brute force or social engineering.</a:t>
            </a:r>
          </a:p>
          <a:p>
            <a:pPr>
              <a:buFont typeface="Arial" panose="020B0604020202020204" pitchFamily="34" charset="0"/>
              <a:buChar char="•"/>
            </a:pPr>
            <a:r>
              <a:rPr lang="en-US" b="1" dirty="0"/>
              <a:t>Social Engineering (SE)</a:t>
            </a:r>
            <a:r>
              <a:rPr lang="en-US" dirty="0"/>
              <a:t>: Employees may have been manipulated into revealing access credentials.</a:t>
            </a:r>
          </a:p>
          <a:p>
            <a:pPr>
              <a:buFont typeface="Arial" panose="020B0604020202020204" pitchFamily="34" charset="0"/>
              <a:buChar char="•"/>
            </a:pPr>
            <a:r>
              <a:rPr lang="en-US" b="1" dirty="0"/>
              <a:t>Spear Phishing and Malware</a:t>
            </a:r>
            <a:r>
              <a:rPr lang="en-US" dirty="0"/>
              <a:t>: Targeted emails may have infected a developer’s machine, enabling network access.</a:t>
            </a:r>
          </a:p>
          <a:p>
            <a:pPr>
              <a:buFont typeface="Arial" panose="020B0604020202020204" pitchFamily="34" charset="0"/>
              <a:buChar char="•"/>
            </a:pPr>
            <a:r>
              <a:rPr lang="en-US" b="1" dirty="0"/>
              <a:t>Complex Layered Attack</a:t>
            </a:r>
            <a:r>
              <a:rPr lang="en-US" dirty="0"/>
              <a:t>: A combination of SQL injection and malware deployment, though considered less likely due to complexity.</a:t>
            </a:r>
          </a:p>
          <a:p>
            <a:pPr>
              <a:buFont typeface="Arial" panose="020B0604020202020204" pitchFamily="34" charset="0"/>
              <a:buChar char="•"/>
            </a:pPr>
            <a:r>
              <a:rPr lang="en-US" b="1" dirty="0"/>
              <a:t>Insider Threat</a:t>
            </a:r>
            <a:r>
              <a:rPr lang="en-US" dirty="0"/>
              <a:t>: A disgruntled employee or someone with internal access may have facilitated the breach.</a:t>
            </a:r>
          </a:p>
          <a:p>
            <a:pPr>
              <a:buFont typeface="Arial" panose="020B0604020202020204" pitchFamily="34" charset="0"/>
              <a:buChar char="•"/>
            </a:pPr>
            <a:r>
              <a:rPr lang="en-US" b="1" dirty="0"/>
              <a:t>Unpatched Vulnerabilities</a:t>
            </a:r>
            <a:r>
              <a:rPr lang="en-US" dirty="0"/>
              <a:t>: Gaps in system updates may have provided entry points for hackers.</a:t>
            </a:r>
          </a:p>
          <a:p>
            <a:pPr>
              <a:buFont typeface="Arial" panose="020B0604020202020204" pitchFamily="34" charset="0"/>
              <a:buChar char="•"/>
            </a:pPr>
            <a:r>
              <a:rPr lang="en-US" b="1" dirty="0"/>
              <a:t>Poor Security Culture</a:t>
            </a:r>
            <a:r>
              <a:rPr lang="en-US" dirty="0"/>
              <a:t>: The company’s lax approach, such as weak password policies, contributed to the overall vulnerability.</a:t>
            </a:r>
          </a:p>
          <a:p>
            <a:r>
              <a:rPr lang="en-US" dirty="0"/>
              <a:t>These theories emphasize a combination of technical weaknesses and human errors, possibly exploited together, to achieve the hack.</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l">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What can we learn from all this? If the Ashley Madison hack happened today, could it be prevented? Thankfully cybersecurity practices have advance significantly since 2015, and several modern measures could mitigate or even prevent such an attack:</a:t>
            </a:r>
          </a:p>
          <a:p>
            <a:pPr marL="0" marR="0" indent="457200" algn="l">
              <a:lnSpc>
                <a:spcPct val="150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a:lnSpc>
                <a:spcPct val="150000"/>
              </a:lnSpc>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Stronger Password Policies: Enforcing complex, unique passwords and eliminating defaults like "Pass1234" would have significantly raised the bar for attackers. Modern systems use password managers, combined with tools like password entropy checks, to minimize weak credentials.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a:lnSpc>
                <a:spcPct val="150000"/>
              </a:lnSpc>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Multifactor Authentication (MFA): MFA could have added an extra layer of security, even if passwords were compromised. Attackers would need access to a second factor, such as a user’s phone or hardware token, to proceed.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a:lnSpc>
                <a:spcPct val="150000"/>
              </a:lnSpc>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Improved Network Segmentation: Proper segmentation limits the damage of a breach by restricting lateral movement within the network. If ALM had segmented sensitive data from less critical systems, attackers wouldn’t have been able to access everything so easily.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a:lnSpc>
                <a:spcPct val="150000"/>
              </a:lnSpc>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Real-Time Monitoring and Intrusion Detection: Advanced monitoring tools, such as SIEM (Security Information and Event Management) systems and AI-driven anomaly detection, can identify suspicious activity quickly and alert administrators before significant damage occurs.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a:lnSpc>
                <a:spcPct val="150000"/>
              </a:lnSpc>
              <a:spcAft>
                <a:spcPts val="800"/>
              </a:spcAft>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Zero Trust Architecture: Adopting a Zero Trust model ensures that no user or system is trusted by default, requiring continuous verification of identity and permissions to access data or systems.</a:t>
            </a:r>
          </a:p>
          <a:p>
            <a:pPr marL="342900" marR="0" lvl="0" indent="-342900" algn="l">
              <a:lnSpc>
                <a:spcPct val="150000"/>
              </a:lnSpc>
              <a:spcAft>
                <a:spcPts val="800"/>
              </a:spcAft>
              <a:buFont typeface="Symbol" panose="05050102010706020507" pitchFamily="18" charset="2"/>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gn="l">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For companies, it’s clear: cybersecurity isn’t just an IT issue, it’s a company wide responsibility. And for users, it’s a call to take ownership of your online safety. It in a interconnected world, protecting privacy and trust is a shared effort, and the lessons from Ashley Madison’s breach will continue to share how we approach digital security.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8BE6-4BEB-9624-F248-450ABC808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45819-98EE-680A-1D6E-9ECAF7CE4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60BF6D-5AB5-13E7-FA5C-159D1F7DC9B3}"/>
              </a:ext>
            </a:extLst>
          </p:cNvPr>
          <p:cNvSpPr>
            <a:spLocks noGrp="1"/>
          </p:cNvSpPr>
          <p:nvPr>
            <p:ph type="body" idx="1"/>
          </p:nvPr>
        </p:nvSpPr>
        <p:spPr/>
        <p:txBody>
          <a:bodyPr/>
          <a:lstStyle/>
          <a:p>
            <a:r>
              <a:rPr lang="en-US" sz="1800" dirty="0">
                <a:effectLst/>
                <a:latin typeface="Times New Roman" panose="02020603050405020304" pitchFamily="18" charset="0"/>
                <a:ea typeface="Aptos" panose="020B0004020202020204" pitchFamily="34" charset="0"/>
              </a:rPr>
              <a:t>READ SLIDE</a:t>
            </a:r>
          </a:p>
          <a:p>
            <a:r>
              <a:rPr lang="en-US" sz="1800" dirty="0">
                <a:effectLst/>
                <a:latin typeface="Times New Roman" panose="02020603050405020304" pitchFamily="18" charset="0"/>
                <a:ea typeface="Aptos" panose="020B0004020202020204" pitchFamily="34" charset="0"/>
              </a:rPr>
              <a:t>Morgenstern drawing off data around the 2000s that suggested up to 30% of users on conventional dating sites were already married or in relationships and saying “</a:t>
            </a:r>
            <a:r>
              <a:rPr lang="en-US" sz="1800" i="1" dirty="0">
                <a:effectLst/>
                <a:latin typeface="Times New Roman" panose="02020603050405020304" pitchFamily="18" charset="0"/>
                <a:ea typeface="Aptos" panose="020B0004020202020204" pitchFamily="34" charset="0"/>
              </a:rPr>
              <a:t>80 % of men and 50% of women will cheat on their spouses at some point. It’s ingrained in our DNA, and it’s not going to change anytime soon </a:t>
            </a:r>
          </a:p>
          <a:p>
            <a:r>
              <a:rPr lang="en-US" sz="1800" i="1" dirty="0">
                <a:effectLst/>
                <a:latin typeface="Times New Roman" panose="02020603050405020304" pitchFamily="18" charset="0"/>
                <a:ea typeface="Aptos" panose="020B0004020202020204" pitchFamily="34" charset="0"/>
              </a:rPr>
              <a:t>So, </a:t>
            </a:r>
            <a:r>
              <a:rPr lang="en-US" sz="1800" dirty="0">
                <a:effectLst/>
                <a:latin typeface="Times New Roman" panose="02020603050405020304" pitchFamily="18" charset="0"/>
                <a:ea typeface="Aptos" panose="020B0004020202020204" pitchFamily="34" charset="0"/>
              </a:rPr>
              <a:t>he sought to create a platform where people could act on their desires without facing judgment. </a:t>
            </a:r>
          </a:p>
          <a:p>
            <a:endParaRPr lang="en-US" sz="1800" dirty="0">
              <a:effectLst/>
              <a:latin typeface="Times New Roman" panose="02020603050405020304" pitchFamily="18" charset="0"/>
              <a:ea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credit purchasing system was based on what Ashley Madison called a “token-based” credit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READ SLIDE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“Traveling Man” feature, which allowed users to connect with people in other locations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“Priority Mail” system, which gave a message a priority placement in the receiver’s inbox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“Virtual Gifts,” which were just intangible virtual items to rack up more profits for the business.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Times New Roman" panose="02020603050405020304" pitchFamily="18" charset="0"/>
                <a:ea typeface="Aptos" panose="020B0004020202020204" pitchFamily="34" charset="0"/>
              </a:rPr>
              <a:t>However, one of the more controversial aspects of the site was its “Full Delete” feature, which promised users that for a fee of $19 USD to delete their profiles. This service was marketed as a way for users to ensure their privacy, its effectiveness would come into question later. </a:t>
            </a:r>
            <a:endParaRPr lang="en-US" dirty="0"/>
          </a:p>
        </p:txBody>
      </p:sp>
      <p:sp>
        <p:nvSpPr>
          <p:cNvPr id="4" name="Slide Number Placeholder 3">
            <a:extLst>
              <a:ext uri="{FF2B5EF4-FFF2-40B4-BE49-F238E27FC236}">
                <a16:creationId xmlns:a16="http://schemas.microsoft.com/office/drawing/2014/main" id="{63FC8221-A056-BDAC-5E63-F1B0EF23DFF1}"/>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111395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Ashley Madison was slow to gain traction when it first launched. Exact numbers on the site’s early user base are difficult to pinpoint, but estimates suggest that only a few hundred thousand people had been signed up before the site was sold to Avid Life Media in 2007.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However, a pivotal shift occurred that transformed the company’s slow-burn trajectory, largely thanks to one man: Noel Biderman.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wh</a:t>
            </a:r>
            <a:r>
              <a:rPr lang="en-US" sz="1800" dirty="0">
                <a:effectLst/>
                <a:latin typeface="Times New Roman" panose="02020603050405020304" pitchFamily="18" charset="0"/>
                <a:ea typeface="Aptos" panose="020B0004020202020204" pitchFamily="34" charset="0"/>
              </a:rPr>
              <a:t>en major networks began rejecting their provocative ads by deciding to market to U.S. audiences by targeting cable networks that allowed more leeway in terms of what could be said and shown. Creating their tagline, “Life is short. Have an affair” or “Your wife doesn’t need to know”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ptos" panose="020B0004020202020204" pitchFamily="34" charset="0"/>
              </a:rPr>
              <a:t>Noel even quotes</a:t>
            </a:r>
            <a:br>
              <a:rPr lang="en-US" sz="1800" dirty="0">
                <a:effectLst/>
                <a:latin typeface="Times New Roman" panose="02020603050405020304" pitchFamily="18" charset="0"/>
                <a:ea typeface="Aptos" panose="020B0004020202020204" pitchFamily="34" charset="0"/>
              </a:rPr>
            </a:br>
            <a:r>
              <a:rPr lang="en-US" sz="1800" i="1" dirty="0">
                <a:effectLst/>
                <a:latin typeface="Times New Roman" panose="02020603050405020304" pitchFamily="18" charset="0"/>
                <a:ea typeface="Aptos" panose="020B0004020202020204" pitchFamily="34" charset="0"/>
              </a:rPr>
              <a:t>“Were not creating anything that isn’t already out there. We’re simply providing a platform for those who already have a desire to cheat and were doing so in a safe and discrete 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effectLst/>
              <a:latin typeface="Times New Roman" panose="02020603050405020304" pitchFamily="18" charset="0"/>
              <a:ea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ptos" panose="020B0004020202020204" pitchFamily="34" charset="0"/>
              </a:rPr>
              <a:t>By 2015, Ashley Madison had skyrocketed to over 37 million users and was widely used in more than 40 countries. This growth was largely attributed to Biderman’s leadership and the company’s willingness to use unconventional tactics.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panose="020B0004020202020204" pitchFamily="34" charset="0"/>
              </a:rPr>
              <a:t>On the morning of July 19, 2015, around 200-250 employees arrived for what they thought would be a typical day at the office. However, things quickly took a turn as they walked to their respective desks. They were told not to touch their computers - not like there was an option, as every computer in the facility was greeted by a chilling message from a hacker group calling themselves The Impact Team. The ominous message read:  READ SCREEN</a:t>
            </a:r>
          </a:p>
          <a:p>
            <a:endParaRPr lang="en-US" sz="1800" dirty="0">
              <a:effectLst/>
              <a:latin typeface="Times New Roman" panose="02020603050405020304" pitchFamily="18" charset="0"/>
              <a:ea typeface="Aptos" panose="020B0004020202020204" pitchFamily="34"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For some, there was a sense of disbelief that such a targeted attack could occur. Others worried about what this breach meant for their personal security, as the hackers also threatened to release internal employee details. At first, Ashley Madison’s leadership treated the hacker’s threat as little more than a bluff. With no explicit ransom or further communication from The Impact Team, the company assumed it might be a scare tactic rather than a genuine breach. </a:t>
            </a:r>
          </a:p>
          <a:p>
            <a:pPr marL="0" marR="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To address the issue, CEO Noel Biderman brought in top-tier cybersecurity experts to investigate. Their goal was to assess the extent of the intrusion and determine whether any data had been compromised. </a:t>
            </a:r>
          </a:p>
          <a:p>
            <a:pPr marL="0" marR="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However, the lack of urgency in the company’s approach may have stemmed from a desire to downplay the incident, particularly with an Initial Public Offering (IPO) on the horizon.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41C9C-D8FD-C19C-964F-9808FE1B7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9E94B-E3D0-CBC4-E32E-4FC902780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0FC00-34C9-74CC-ADA7-BC7DF0205A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READ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Transactions for Ashley Masion services were deliberately obscured on credit card statements, appearing under unrelated business names to prevent suspicion. The customer service team was trained to deflect calls from suspicious spouses, advising them to dispute charges with their credit card companies. The entire operation was a well-oiled machine designed to help users hide in plain sight. (Paton, 2024)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READ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Biderman often presented himself alongside his wife, who vouched for his personal faithfulness, framing their relationship as proof the platform was not a cause of infidelity. However, this confidence ultimately became his downfall.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By projecting himself as a symbol of trustworthiness and loyalty, he made the company’s promises of privacy and discretion feel genuine. And yet, when the Impact Team’s threat finally came to a head, Biderman’s confidence would be revealed as a fraud, and the site’s promises would fall apart in the most public way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Biderman envisioned it as an opportunity to reframe the company’s reputation. By going public, the IPO could have provided the financial muscle to grow and improve its technology infrastructure.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For Biderman and other insiders, this could have represented a financial return. If the IPO went through, it could have been seen as a double-edged sword, a chance for growth, but also it would have spotlighted its vulnerabilities.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 the end, the hack not only derailed these ambitions but also highlighted the risks Biderman was willing to take to legitimize Ashley Madison.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2F1E4996-32D1-E0C2-B1C7-6ED1893613B4}"/>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580947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READ SLIDE</a:t>
            </a: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Noel Biderman speculated that the breach might have been an inside job or by someone who “touched” ALM’s IT system. </a:t>
            </a: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On July 20</a:t>
            </a:r>
            <a:r>
              <a:rPr lang="en-US" sz="1800" kern="100" baseline="30000" dirty="0">
                <a:effectLst/>
                <a:latin typeface="Times New Roman" panose="02020603050405020304" pitchFamily="18" charset="0"/>
                <a:ea typeface="Aptos" panose="020B0004020202020204" pitchFamily="34" charset="0"/>
                <a:cs typeface="Times New Roman" panose="02020603050405020304" pitchFamily="18" charset="0"/>
              </a:rPr>
              <a:t>th,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Avid Life Media made a public statement saying they were aware of an attempt to gain access to their systems.</a:t>
            </a:r>
          </a:p>
          <a:p>
            <a:pPr marL="0" marR="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SLIDE</a:t>
            </a: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 know you can’t read all this so Ill shorten it up</a:t>
            </a:r>
          </a:p>
          <a:p>
            <a:pPr marL="0" marR="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are the Impact Team. We hacked them completely... over the past few years have taken all customer information databases, complete source code repositories, financial records, documentation, and emails, as we prove here. And it was easy. For a company, whose main promise is secrecy, it’s like you didn’t even try, like you thought you had never pissed anyone off.”</a:t>
            </a: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How upset the team is that ALM lied about the “Full Delete” option and how “ALM netted $1.7 million in revenue in 2014” from this feature, and it’s a complete lie. </a:t>
            </a: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team did apologize to Mark Steel (Director of Security). “You did everything you could, but nothing you could have done could have stopped this.” Going on they advised this was the last warning, leaving the statement with, “Well, Noel? Trevor? Rizwan? What’s it going to be?”</a:t>
            </a:r>
          </a:p>
          <a:p>
            <a:pPr marL="0" marR="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READ SLIDE</a:t>
            </a: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 the days following the ultimatum, the Impact Team escalated their threats. </a:t>
            </a: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Exposing their email, address, fantasies, log-in ID, and full password hash. Further demonstrating that they not only had the data but also knew how to analyze it. </a:t>
            </a:r>
          </a:p>
          <a:p>
            <a:pPr marL="0" marR="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On August 18</a:t>
            </a:r>
            <a:r>
              <a:rPr lang="en-US" sz="1800" kern="100" baseline="30000" dirty="0">
                <a:effectLst/>
                <a:latin typeface="Times New Roman" panose="02020603050405020304" pitchFamily="18" charset="0"/>
                <a:ea typeface="Aptos" panose="020B0004020202020204" pitchFamily="34" charset="0"/>
                <a:cs typeface="Times New Roman" panose="02020603050405020304" pitchFamily="18" charset="0"/>
              </a:rPr>
              <a:t>th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2015, Impact Team’s 30-day window ultimatum expired, but of course, both Ashley Madison and Established Men are still online. In another Pastebin post titled “TIMES UP!” The team releases the first significant portion of Ashley Madison’s user data dump. Using a torrent file containing 10 GB of the users’ emails, physical addresses, fantasies, hashed passwords, and credit card information. Avid Life Media released a statement acknowledging the breach, stating they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“were working with authorities to investigate, and claiming the hackers were not “hacktivists” but criminals.”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(Wikipedia). In the following days of August 19</a:t>
            </a:r>
            <a:r>
              <a:rPr lang="en-US" sz="1800" kern="100" baseline="30000" dirty="0">
                <a:effectLst/>
                <a:latin typeface="Times New Roman" panose="02020603050405020304" pitchFamily="18" charset="0"/>
                <a:ea typeface="Aptos" panose="020B0004020202020204" pitchFamily="34" charset="0"/>
                <a:cs typeface="Times New Roman" panose="02020603050405020304" pitchFamily="18" charset="0"/>
              </a:rPr>
              <a:t>th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-20</a:t>
            </a:r>
            <a:r>
              <a:rPr lang="en-US" sz="1800" kern="100" baseline="30000" dirty="0">
                <a:effectLst/>
                <a:latin typeface="Times New Roman" panose="02020603050405020304" pitchFamily="18" charset="0"/>
                <a:ea typeface="Aptos" panose="020B0004020202020204" pitchFamily="34" charset="0"/>
                <a:cs typeface="Times New Roman" panose="02020603050405020304" pitchFamily="18" charset="0"/>
              </a:rPr>
              <a:t>th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“search websites” started popping up that let users search to see if their email addresses were leaked. The first data dump exposed the personal details of millions of users, triggering a media frenzy as individuals and news outlets scoured the lists for recognizable names.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On August 20</a:t>
            </a:r>
            <a:r>
              <a:rPr lang="en-US" sz="1800" kern="100" baseline="30000" dirty="0">
                <a:effectLst/>
                <a:latin typeface="Times New Roman" panose="02020603050405020304" pitchFamily="18" charset="0"/>
                <a:ea typeface="Aptos" panose="020B0004020202020204" pitchFamily="34" charset="0"/>
                <a:cs typeface="Times New Roman" panose="02020603050405020304" pitchFamily="18" charset="0"/>
              </a:rPr>
              <a:t>th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2015, the Impact Team leaks a second major dump of the AM data. Unlike the first release on the 18</a:t>
            </a:r>
            <a:r>
              <a:rPr lang="en-US" sz="1800" kern="100" baseline="30000" dirty="0">
                <a:effectLst/>
                <a:latin typeface="Times New Roman" panose="02020603050405020304" pitchFamily="18" charset="0"/>
                <a:ea typeface="Aptos" panose="020B0004020202020204" pitchFamily="34" charset="0"/>
                <a:cs typeface="Times New Roman" panose="02020603050405020304" pitchFamily="18" charset="0"/>
              </a:rPr>
              <a:t>th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this one contained around 60 GB of the user’s data. This dump was mostly internal data, including Avid Life Media CEO Noel Biderman’s emails and Ashley Madison’s website source code. In total, the hack exposed over 37 million users. The consequences were swift and severe, as the leak led to public shame, intense scrutiny, and unrecoverable damage to reputations. The companies would soon see multiclass action lawsuits, and soon the company would also offer a $500,000 reward for information on the Impact team or the attack.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3F554-751C-9904-86A5-7C4797D74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E6882-4B0D-8A6A-E809-9A1652860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A0A4F-9FDC-EB74-845C-BE9C57975ACE}"/>
              </a:ext>
            </a:extLst>
          </p:cNvPr>
          <p:cNvSpPr>
            <a:spLocks noGrp="1"/>
          </p:cNvSpPr>
          <p:nvPr>
            <p:ph type="body" idx="1"/>
          </p:nvPr>
        </p:nvSpPr>
        <p:spPr/>
        <p:txBody>
          <a:bodyPr/>
          <a:lstStyle/>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READ SLIDE</a:t>
            </a:r>
          </a:p>
          <a:p>
            <a:pPr marL="0" marR="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READ SLIDE</a:t>
            </a: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 another Pastebin post titled “TIMES UP!” Using a torrent file containing 10 GB of the users’ emails, physical addresses, fantasies, hashed passwords, and credit card information. </a:t>
            </a:r>
          </a:p>
          <a:p>
            <a:pPr marL="0" marR="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Avid Life Media released a statement acknowledging the breach, stating they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“were working with authorities to investigate, and claiming the hackers were not “hacktivists” but criminals.”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(Wikipedia). In the following days of August 19</a:t>
            </a:r>
            <a:r>
              <a:rPr lang="en-US" sz="1800" kern="100" baseline="30000" dirty="0">
                <a:effectLst/>
                <a:latin typeface="Times New Roman" panose="02020603050405020304" pitchFamily="18" charset="0"/>
                <a:ea typeface="Aptos" panose="020B0004020202020204" pitchFamily="34" charset="0"/>
                <a:cs typeface="Times New Roman" panose="02020603050405020304" pitchFamily="18" charset="0"/>
              </a:rPr>
              <a:t>th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-20</a:t>
            </a:r>
            <a:r>
              <a:rPr lang="en-US" sz="1800" kern="100" baseline="30000" dirty="0">
                <a:effectLst/>
                <a:latin typeface="Times New Roman" panose="02020603050405020304" pitchFamily="18" charset="0"/>
                <a:ea typeface="Aptos" panose="020B0004020202020204" pitchFamily="34" charset="0"/>
                <a:cs typeface="Times New Roman" panose="02020603050405020304" pitchFamily="18" charset="0"/>
              </a:rPr>
              <a:t>th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“search websites” started popping up that let users search to see if their email addresses were leaked. The first data dump exposed the personal details of millions of users, triggering a media frenzy as individuals and news outlets scoured the lists for recognizable names.</a:t>
            </a:r>
          </a:p>
          <a:p>
            <a:pPr marL="0" marR="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READ SLIDE</a:t>
            </a: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This dump was mostly internal data, including Avid Life Media CEO Noel Biderman’s emails and Ashley Madison’s website source code. </a:t>
            </a: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 total, the hack exposed over 37 million users. The consequences were swift and severe, as the leak led to public shame, intense scrutiny, and unrecoverable damage to reputations. </a:t>
            </a:r>
          </a:p>
          <a:p>
            <a:pPr marL="0" marR="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companies would soon see multiclass action lawsuits, and the company would also offer a $500,000 reward for information on the Impact team or the attack.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0EDD694D-2202-21CB-ADE5-D41148CFBFC4}"/>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8158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Beyond the individual lives shattered by the breach, the data dump revealed deeper issues within Ashley Madison itself. Just a week after the first major dump, reports of blackmail and identity theft were starting to target the leaked Ashley Madison users. </a:t>
            </a:r>
          </a:p>
          <a:p>
            <a:pPr marL="0" marR="0" indent="45720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On August 28</a:t>
            </a:r>
            <a:r>
              <a:rPr lang="en-US" sz="1800" kern="100" baseline="30000" dirty="0">
                <a:effectLst/>
                <a:latin typeface="Times New Roman" panose="02020603050405020304" pitchFamily="18" charset="0"/>
                <a:ea typeface="Aptos" panose="020B0004020202020204" pitchFamily="34" charset="0"/>
                <a:cs typeface="Times New Roman" panose="02020603050405020304" pitchFamily="18" charset="0"/>
              </a:rPr>
              <a:t>th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2015, Noel Biderman, whose emails were leaked in the second data dump, stepped down, </a:t>
            </a:r>
          </a:p>
          <a:p>
            <a:pPr marL="0" marR="0" indent="45720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One of the most significant revelations was the discrepancy between the advertised number of active female users, which was far lower than advertised. </a:t>
            </a: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From an article from Gizmodo,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“out of 5.5 million female accounts, roughly zero percent show any kind of activity at all, after the day they were created.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Annalee Newitz 2015) </a:t>
            </a: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many of the women the male users believed they were chatting with were not real individuals, but bots or even Ashley Madison employees. </a:t>
            </a: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This revelation was devastating to male users who had been spending large sums of money on tokens to message these supposedly interested women or to access explicit images, only to find out their interactions were manipulated by the company to increase profits.</a:t>
            </a:r>
          </a:p>
          <a:p>
            <a:pPr marL="0" marR="0" indent="457200">
              <a:lnSpc>
                <a:spcPct val="150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Some of the most high-profile individuals revealed in the breach included the YouTube couple Sam and Nia Rader, who had built their family channel around their love and faith. When Sam’s account on the site was exposed, their channel was banned, and their public image suffered. </a:t>
            </a: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Reality star Josh Duggar from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19 Kids and Counting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also found himself in the spotlight, eventually issuing a public apology and revealing his personal life struggles after the attack.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Rumors circulated that other prominent individuals, including Hunter Biden and various government officials, were on the list, though some of these claims remain unverified or hidden.</a:t>
            </a:r>
          </a:p>
          <a:p>
            <a:pPr marL="0" marR="0" indent="457200">
              <a:lnSpc>
                <a:spcPct val="150000"/>
              </a:lnSpc>
              <a:spcAft>
                <a:spcPts val="800"/>
              </a:spcAft>
            </a:pP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Reports linked two suicides, one of a pastor and another of a professor at the New Orleans Baptist Theological Seminary, to the data leak. Both their families reportedly cited the exposure as a driving factor. Unconfirmed reports mentioned two additional suicides in Toronto, Canada, and one in the United States.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50000"/>
              </a:lnSpc>
              <a:spcAft>
                <a:spcPts val="800"/>
              </a:spcAft>
            </a:pPr>
            <a:r>
              <a:rPr lang="en-US" sz="1800" kern="100" dirty="0">
                <a:effectLst/>
                <a:latin typeface="Aptos" panose="020B0004020202020204" pitchFamily="34" charset="0"/>
                <a:ea typeface="Times New Roman" panose="02020603050405020304" pitchFamily="18" charset="0"/>
                <a:cs typeface="Times New Roman" panose="02020603050405020304" pitchFamily="18" charset="0"/>
              </a:rPr>
              <a:t>F</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rom the start it was clear this was more than a typical data heist; it was a calculated and deeply personal attack targeting the company’s practices and leadership.</a:t>
            </a:r>
          </a:p>
          <a:p>
            <a:pPr marL="0" marR="0" indent="457200">
              <a:lnSpc>
                <a:spcPct val="150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So, why Ashley Madison? The Impact Team hadn’t hacked before and hasn’t been active since. They claimed ethical motivations, criticizing Avid Life Media’s (ALM) deceptive practices. But security experts were divided on their true intentions. </a:t>
            </a:r>
          </a:p>
          <a:p>
            <a:pPr marL="0" marR="0" indent="457200">
              <a:lnSpc>
                <a:spcPct val="150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Like Robert Graham of Errata Security, suggested it was about the thrill: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“They appear to be motivated by the immorality of adultery, but in all probability, their motivation is that #1 it’s fun and #2 because they can,”</a:t>
            </a:r>
          </a:p>
          <a:p>
            <a:pPr marL="0" marR="0" indent="457200">
              <a:lnSpc>
                <a:spcPct val="150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Norwegian researcher Per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Thorsheim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pointed to timing, noting that ALM had been moving toward an IPO just before the hack.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“It’s not just for the fun and ‘because we can,’ nor is it just what I would call ‘moralistic fundamentalism.” “Given that the company had been moving toward an IPO right before the hack went public, the timing of the data leaks was likely no coincidence.” </a:t>
            </a:r>
          </a:p>
          <a:p>
            <a:pPr marL="0" marR="0" indent="457200">
              <a:lnSpc>
                <a:spcPct val="150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In an interview between The Impact Team and with Joseph Cox on Vice.com on August 21</a:t>
            </a:r>
            <a:r>
              <a:rPr lang="en-US" sz="1800" kern="0" baseline="30000" dirty="0">
                <a:effectLst/>
                <a:latin typeface="Times New Roman" panose="02020603050405020304" pitchFamily="18" charset="0"/>
                <a:ea typeface="Times New Roman" panose="02020603050405020304" pitchFamily="18" charset="0"/>
                <a:cs typeface="Times New Roman" panose="02020603050405020304" pitchFamily="18" charset="0"/>
              </a:rPr>
              <a:t>st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2015, the team only agreed to answer questions via email. Q&amp;A below.</a:t>
            </a:r>
          </a:p>
          <a:p>
            <a:pPr marL="0" marR="0" indent="457200">
              <a:lnSpc>
                <a:spcPct val="150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buFont typeface="Symbol" panose="05050102010706020507" pitchFamily="18" charset="2"/>
              <a:buChar cha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How did you hack Avid Life Media? Was it hard?</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Impact Team: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We worked hard to make fully undetectable attack, then got in and found nothing to bypass.”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buFont typeface="Symbol" panose="05050102010706020507" pitchFamily="18" charset="2"/>
              <a:buChar cha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What was their security like?</a:t>
            </a:r>
            <a:b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“Bad. Nobody was watching. No security. Only thing was segmented network. You could use Pass1234 from the internet to VPN to root on all servers.”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buFont typeface="Symbol" panose="05050102010706020507" pitchFamily="18" charset="2"/>
              <a:buChar cha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When did you start hacking them? Years ago?</a:t>
            </a:r>
            <a:b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 long time ago.”</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buFont typeface="Symbol" panose="05050102010706020507" pitchFamily="18" charset="2"/>
              <a:buChar cha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What were your motivations for the hack?</a:t>
            </a:r>
            <a:b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“We were in Avid Life Media a long time to understand and get everything. Finally we watched Ashley Madison signups growing and human trafficking on the sites. Everyone is saying 37 million! Blackmail users! We didn’t blackmail users. Avid Life Media blackmailed them. But any hacking team could have. We did it to stop the next 60 million. Avid Life Media is like a drug dealer abusing addicts.”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buFont typeface="Symbol" panose="05050102010706020507" pitchFamily="18" charset="2"/>
              <a:buChar cha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How experienced are the hackers in The Impact Team?</a:t>
            </a:r>
            <a:b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“Very.”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spcAft>
                <a:spcPts val="800"/>
              </a:spcAft>
              <a:buFont typeface="Symbol" panose="05050102010706020507" pitchFamily="18" charset="2"/>
              <a:buChar cha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Will The Impact Team be hacking any other sites in the future? If so, what targets or sort of targets do you have in mind?</a:t>
            </a:r>
            <a:b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“Not just sites. Any companies that make 100s of millions profiting off pain of others, secrets, and lies. Maybe corrupt politicians. If we do, it will be a long time, but it will be total.”</a:t>
            </a:r>
          </a:p>
          <a:p>
            <a:pPr marL="0" marR="0" lvl="0" indent="0">
              <a:lnSpc>
                <a:spcPct val="150000"/>
              </a:lnSpc>
              <a:spcAft>
                <a:spcPts val="800"/>
              </a:spcAft>
              <a:buFont typeface="Symbol" panose="05050102010706020507" pitchFamily="18" charset="2"/>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457200">
              <a:lnSpc>
                <a:spcPct val="150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In 2014, ALM reported revenues of $115 million, a figure that made one thing clear, the company was never going to bow to demands or shut down. </a:t>
            </a:r>
          </a:p>
          <a:p>
            <a:pPr marL="0" marR="0" indent="457200">
              <a:lnSpc>
                <a:spcPct val="150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For the Impact Team, this was never about negotiation, it was about making a statement and letting the fallout unfold. </a:t>
            </a: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pull/>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58309" y="1704975"/>
            <a:ext cx="7627382" cy="1560739"/>
          </a:xfrm>
          <a:prstGeom prst="rect">
            <a:avLst/>
          </a:prstGeom>
          <a:noFill/>
          <a:ln/>
        </p:spPr>
        <p:txBody>
          <a:bodyPr wrap="squar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The Ashley Madison Hack</a:t>
            </a:r>
            <a:endParaRPr lang="en-US" sz="4450" dirty="0"/>
          </a:p>
        </p:txBody>
      </p:sp>
      <p:sp>
        <p:nvSpPr>
          <p:cNvPr id="4" name="Text 1"/>
          <p:cNvSpPr/>
          <p:nvPr/>
        </p:nvSpPr>
        <p:spPr>
          <a:xfrm>
            <a:off x="468023" y="3485849"/>
            <a:ext cx="7627382" cy="2189237"/>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In 2015, a website built on the promise of discretion unraveled in one of the most infamous data breaches in history. Ashley Madison—a platform designed to cater to individuals seeking extramarital affairs or those entertaining advances from others—marketed itself as a safe haven for secrecy. Users trusted the site to protect their darkest desires and confidential meetups, believing their privacy was impenetrable.</a:t>
            </a:r>
            <a:endParaRPr lang="en-US" sz="1700" dirty="0"/>
          </a:p>
        </p:txBody>
      </p:sp>
      <p:sp>
        <p:nvSpPr>
          <p:cNvPr id="7" name="Text 3"/>
          <p:cNvSpPr/>
          <p:nvPr/>
        </p:nvSpPr>
        <p:spPr>
          <a:xfrm>
            <a:off x="1082500" y="6036886"/>
            <a:ext cx="1831181" cy="379214"/>
          </a:xfrm>
          <a:prstGeom prst="rect">
            <a:avLst/>
          </a:prstGeom>
          <a:noFill/>
          <a:ln/>
        </p:spPr>
        <p:txBody>
          <a:bodyPr wrap="none" lIns="0" tIns="0" rIns="0" bIns="0" rtlCol="0" anchor="t"/>
          <a:lstStyle/>
          <a:p>
            <a:pPr marL="0" indent="0" algn="l">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Kayla Rada</a:t>
            </a:r>
            <a:endParaRPr lang="en-US" sz="2100" dirty="0"/>
          </a:p>
        </p:txBody>
      </p:sp>
      <p:pic>
        <p:nvPicPr>
          <p:cNvPr id="8" name="Picture 7">
            <a:extLst>
              <a:ext uri="{FF2B5EF4-FFF2-40B4-BE49-F238E27FC236}">
                <a16:creationId xmlns:a16="http://schemas.microsoft.com/office/drawing/2014/main" id="{998E7DD6-F96B-61E4-86EA-78BE2F0D3C3A}"/>
              </a:ext>
            </a:extLst>
          </p:cNvPr>
          <p:cNvPicPr>
            <a:picLocks noChangeAspect="1"/>
          </p:cNvPicPr>
          <p:nvPr/>
        </p:nvPicPr>
        <p:blipFill>
          <a:blip r:embed="rId3"/>
          <a:srcRect l="58463"/>
          <a:stretch/>
        </p:blipFill>
        <p:spPr>
          <a:xfrm>
            <a:off x="8553450" y="0"/>
            <a:ext cx="6076950" cy="8229600"/>
          </a:xfrm>
          <a:prstGeom prst="rect">
            <a:avLst/>
          </a:prstGeom>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4103" y="525780"/>
            <a:ext cx="5144214" cy="627578"/>
          </a:xfrm>
          <a:prstGeom prst="rect">
            <a:avLst/>
          </a:prstGeom>
          <a:noFill/>
          <a:ln/>
        </p:spPr>
        <p:txBody>
          <a:bodyPr wrap="none" lIns="0" tIns="0" rIns="0" bIns="0" rtlCol="0" anchor="t"/>
          <a:lstStyle/>
          <a:p>
            <a:pPr marL="0" indent="0">
              <a:lnSpc>
                <a:spcPts val="4900"/>
              </a:lnSpc>
              <a:buNone/>
            </a:pPr>
            <a:r>
              <a:rPr lang="en-US" sz="3950" dirty="0">
                <a:solidFill>
                  <a:srgbClr val="FAEBEB"/>
                </a:solidFill>
                <a:latin typeface="Dela Gothic One" pitchFamily="34" charset="0"/>
                <a:ea typeface="Dela Gothic One" pitchFamily="34" charset="-122"/>
                <a:cs typeface="Dela Gothic One" pitchFamily="34" charset="-120"/>
              </a:rPr>
              <a:t>Lessons Learned</a:t>
            </a:r>
            <a:endParaRPr lang="en-US" sz="3950" dirty="0"/>
          </a:p>
        </p:txBody>
      </p:sp>
      <p:pic>
        <p:nvPicPr>
          <p:cNvPr id="4" name="Image 1" descr="preencoded.png"/>
          <p:cNvPicPr>
            <a:picLocks noChangeAspect="1"/>
          </p:cNvPicPr>
          <p:nvPr/>
        </p:nvPicPr>
        <p:blipFill>
          <a:blip r:embed="rId4"/>
          <a:stretch>
            <a:fillRect/>
          </a:stretch>
        </p:blipFill>
        <p:spPr>
          <a:xfrm>
            <a:off x="6154103" y="1439466"/>
            <a:ext cx="476964" cy="476964"/>
          </a:xfrm>
          <a:prstGeom prst="rect">
            <a:avLst/>
          </a:prstGeom>
        </p:spPr>
      </p:pic>
      <p:sp>
        <p:nvSpPr>
          <p:cNvPr id="5" name="Text 1"/>
          <p:cNvSpPr/>
          <p:nvPr/>
        </p:nvSpPr>
        <p:spPr>
          <a:xfrm>
            <a:off x="6154103" y="2107168"/>
            <a:ext cx="2822615" cy="313849"/>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Enhanced Security</a:t>
            </a:r>
            <a:endParaRPr lang="en-US" sz="1950" dirty="0"/>
          </a:p>
        </p:txBody>
      </p:sp>
      <p:sp>
        <p:nvSpPr>
          <p:cNvPr id="6" name="Text 2"/>
          <p:cNvSpPr/>
          <p:nvPr/>
        </p:nvSpPr>
        <p:spPr>
          <a:xfrm>
            <a:off x="6154103" y="2535436"/>
            <a:ext cx="7808595" cy="610553"/>
          </a:xfrm>
          <a:prstGeom prst="rect">
            <a:avLst/>
          </a:prstGeom>
          <a:noFill/>
          <a:ln/>
        </p:spPr>
        <p:txBody>
          <a:bodyPr wrap="squar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Companies must adopt comprehensive security measures, including strong encryption and network segmentation.</a:t>
            </a:r>
            <a:endParaRPr lang="en-US" sz="1500" dirty="0"/>
          </a:p>
        </p:txBody>
      </p:sp>
      <p:pic>
        <p:nvPicPr>
          <p:cNvPr id="7" name="Image 2" descr="preencoded.png"/>
          <p:cNvPicPr>
            <a:picLocks noChangeAspect="1"/>
          </p:cNvPicPr>
          <p:nvPr/>
        </p:nvPicPr>
        <p:blipFill>
          <a:blip r:embed="rId5"/>
          <a:stretch>
            <a:fillRect/>
          </a:stretch>
        </p:blipFill>
        <p:spPr>
          <a:xfrm>
            <a:off x="6154103" y="3718322"/>
            <a:ext cx="476964" cy="476964"/>
          </a:xfrm>
          <a:prstGeom prst="rect">
            <a:avLst/>
          </a:prstGeom>
        </p:spPr>
      </p:pic>
      <p:sp>
        <p:nvSpPr>
          <p:cNvPr id="8" name="Text 3"/>
          <p:cNvSpPr/>
          <p:nvPr/>
        </p:nvSpPr>
        <p:spPr>
          <a:xfrm>
            <a:off x="6154103" y="4386024"/>
            <a:ext cx="2510552" cy="313849"/>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User Education</a:t>
            </a:r>
            <a:endParaRPr lang="en-US" sz="1950" dirty="0"/>
          </a:p>
        </p:txBody>
      </p:sp>
      <p:sp>
        <p:nvSpPr>
          <p:cNvPr id="9" name="Text 4"/>
          <p:cNvSpPr/>
          <p:nvPr/>
        </p:nvSpPr>
        <p:spPr>
          <a:xfrm>
            <a:off x="6154103" y="4814292"/>
            <a:ext cx="7808595" cy="610553"/>
          </a:xfrm>
          <a:prstGeom prst="rect">
            <a:avLst/>
          </a:prstGeom>
          <a:noFill/>
          <a:ln/>
        </p:spPr>
        <p:txBody>
          <a:bodyPr wrap="squar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Educating users on digital safety and encouraging strong passwords and multi-factor authentication is crucial.</a:t>
            </a:r>
            <a:endParaRPr lang="en-US" sz="1500" dirty="0"/>
          </a:p>
        </p:txBody>
      </p:sp>
      <p:pic>
        <p:nvPicPr>
          <p:cNvPr id="10" name="Image 3" descr="preencoded.png"/>
          <p:cNvPicPr>
            <a:picLocks noChangeAspect="1"/>
          </p:cNvPicPr>
          <p:nvPr/>
        </p:nvPicPr>
        <p:blipFill>
          <a:blip r:embed="rId5"/>
          <a:stretch>
            <a:fillRect/>
          </a:stretch>
        </p:blipFill>
        <p:spPr>
          <a:xfrm>
            <a:off x="6154103" y="5997178"/>
            <a:ext cx="476964" cy="476964"/>
          </a:xfrm>
          <a:prstGeom prst="rect">
            <a:avLst/>
          </a:prstGeom>
        </p:spPr>
      </p:pic>
      <p:sp>
        <p:nvSpPr>
          <p:cNvPr id="11" name="Text 5"/>
          <p:cNvSpPr/>
          <p:nvPr/>
        </p:nvSpPr>
        <p:spPr>
          <a:xfrm>
            <a:off x="6154103" y="6664881"/>
            <a:ext cx="2570917" cy="313849"/>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Ethical Practices</a:t>
            </a:r>
            <a:endParaRPr lang="en-US" sz="1950" dirty="0"/>
          </a:p>
        </p:txBody>
      </p:sp>
      <p:sp>
        <p:nvSpPr>
          <p:cNvPr id="12" name="Text 6"/>
          <p:cNvSpPr/>
          <p:nvPr/>
        </p:nvSpPr>
        <p:spPr>
          <a:xfrm>
            <a:off x="6154103" y="7093148"/>
            <a:ext cx="7808595" cy="610553"/>
          </a:xfrm>
          <a:prstGeom prst="rect">
            <a:avLst/>
          </a:prstGeom>
          <a:noFill/>
          <a:ln/>
        </p:spPr>
        <p:txBody>
          <a:bodyPr wrap="squar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Transparency about data management and adhering to ethical standards is essential for building trust.</a:t>
            </a:r>
            <a:endParaRPr lang="en-US" sz="1500" dirty="0"/>
          </a:p>
        </p:txBody>
      </p:sp>
      <p:sp>
        <p:nvSpPr>
          <p:cNvPr id="13" name="Rectangle 12">
            <a:extLst>
              <a:ext uri="{FF2B5EF4-FFF2-40B4-BE49-F238E27FC236}">
                <a16:creationId xmlns:a16="http://schemas.microsoft.com/office/drawing/2014/main" id="{C9AA37D6-9710-76AB-5581-DC565057529F}"/>
              </a:ext>
            </a:extLst>
          </p:cNvPr>
          <p:cNvSpPr/>
          <p:nvPr/>
        </p:nvSpPr>
        <p:spPr>
          <a:xfrm>
            <a:off x="12731262" y="7703701"/>
            <a:ext cx="1899138" cy="525899"/>
          </a:xfrm>
          <a:prstGeom prst="rect">
            <a:avLst/>
          </a:prstGeom>
          <a:solidFill>
            <a:srgbClr val="0B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D537BE-FD98-CA06-FAE7-6189354ADDB1}"/>
              </a:ext>
            </a:extLst>
          </p:cNvPr>
          <p:cNvSpPr/>
          <p:nvPr/>
        </p:nvSpPr>
        <p:spPr>
          <a:xfrm>
            <a:off x="466165" y="806825"/>
            <a:ext cx="4589930" cy="6723528"/>
          </a:xfrm>
          <a:prstGeom prst="rect">
            <a:avLst/>
          </a:prstGeom>
          <a:solidFill>
            <a:srgbClr val="0B090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sz="2400" dirty="0"/>
              <a:t>SQL Injection</a:t>
            </a:r>
          </a:p>
          <a:p>
            <a:pPr algn="ctr">
              <a:lnSpc>
                <a:spcPct val="200000"/>
              </a:lnSpc>
            </a:pPr>
            <a:r>
              <a:rPr lang="en-US" sz="2400" dirty="0"/>
              <a:t>Weak Passwords</a:t>
            </a:r>
          </a:p>
          <a:p>
            <a:pPr algn="ctr">
              <a:lnSpc>
                <a:spcPct val="200000"/>
              </a:lnSpc>
            </a:pPr>
            <a:r>
              <a:rPr lang="en-US" sz="2400" dirty="0"/>
              <a:t>Social Engineering</a:t>
            </a:r>
          </a:p>
          <a:p>
            <a:pPr algn="ctr">
              <a:lnSpc>
                <a:spcPct val="200000"/>
              </a:lnSpc>
            </a:pPr>
            <a:r>
              <a:rPr lang="en-US" sz="2400" dirty="0"/>
              <a:t>Spear Phishing and Malware</a:t>
            </a:r>
          </a:p>
          <a:p>
            <a:pPr algn="ctr">
              <a:lnSpc>
                <a:spcPct val="200000"/>
              </a:lnSpc>
            </a:pPr>
            <a:r>
              <a:rPr lang="en-US" sz="2400" dirty="0"/>
              <a:t>Complex Layered Attack</a:t>
            </a:r>
          </a:p>
          <a:p>
            <a:pPr algn="ctr">
              <a:lnSpc>
                <a:spcPct val="200000"/>
              </a:lnSpc>
            </a:pPr>
            <a:r>
              <a:rPr lang="en-US" sz="2400" dirty="0"/>
              <a:t>Insider Threat</a:t>
            </a:r>
          </a:p>
          <a:p>
            <a:pPr algn="ctr">
              <a:lnSpc>
                <a:spcPct val="200000"/>
              </a:lnSpc>
            </a:pPr>
            <a:r>
              <a:rPr lang="en-US" sz="2400" dirty="0"/>
              <a:t>Unpatched Vulnerabilities</a:t>
            </a:r>
          </a:p>
          <a:p>
            <a:pPr algn="ctr">
              <a:lnSpc>
                <a:spcPct val="200000"/>
              </a:lnSpc>
            </a:pPr>
            <a:r>
              <a:rPr lang="en-US" sz="2400" dirty="0"/>
              <a:t>Poor Security Culture</a:t>
            </a:r>
          </a:p>
        </p:txBody>
      </p:sp>
      <p:sp>
        <p:nvSpPr>
          <p:cNvPr id="15" name="TextBox 14">
            <a:extLst>
              <a:ext uri="{FF2B5EF4-FFF2-40B4-BE49-F238E27FC236}">
                <a16:creationId xmlns:a16="http://schemas.microsoft.com/office/drawing/2014/main" id="{22C4F9EC-CF0F-A975-C899-28BFF57295B1}"/>
              </a:ext>
            </a:extLst>
          </p:cNvPr>
          <p:cNvSpPr txBox="1"/>
          <p:nvPr/>
        </p:nvSpPr>
        <p:spPr>
          <a:xfrm>
            <a:off x="667702" y="806825"/>
            <a:ext cx="4065663" cy="523220"/>
          </a:xfrm>
          <a:prstGeom prst="rect">
            <a:avLst/>
          </a:prstGeom>
          <a:noFill/>
        </p:spPr>
        <p:txBody>
          <a:bodyPr wrap="square" rtlCol="0">
            <a:spAutoFit/>
          </a:bodyPr>
          <a:lstStyle/>
          <a:p>
            <a:pPr algn="ctr"/>
            <a:r>
              <a:rPr lang="en-US" sz="2800" dirty="0">
                <a:solidFill>
                  <a:schemeClr val="bg1"/>
                </a:solidFill>
                <a:latin typeface="Dela Gothic One" panose="020B0604020202020204" charset="-128"/>
                <a:ea typeface="Dela Gothic One" panose="020B0604020202020204" charset="-128"/>
              </a:rPr>
              <a:t>HOW????</a:t>
            </a: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946785"/>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Moving Forward</a:t>
            </a:r>
            <a:endParaRPr lang="en-US" sz="4450" dirty="0"/>
          </a:p>
        </p:txBody>
      </p:sp>
      <p:pic>
        <p:nvPicPr>
          <p:cNvPr id="3" name="Image 0" descr="preencoded.png"/>
          <p:cNvPicPr>
            <a:picLocks noChangeAspect="1"/>
          </p:cNvPicPr>
          <p:nvPr/>
        </p:nvPicPr>
        <p:blipFill>
          <a:blip r:embed="rId3"/>
          <a:stretch>
            <a:fillRect/>
          </a:stretch>
        </p:blipFill>
        <p:spPr>
          <a:xfrm>
            <a:off x="2954774" y="2092762"/>
            <a:ext cx="2163723" cy="1265992"/>
          </a:xfrm>
          <a:prstGeom prst="rect">
            <a:avLst/>
          </a:prstGeom>
        </p:spPr>
      </p:pic>
      <p:sp>
        <p:nvSpPr>
          <p:cNvPr id="4" name="Text 1"/>
          <p:cNvSpPr/>
          <p:nvPr/>
        </p:nvSpPr>
        <p:spPr>
          <a:xfrm>
            <a:off x="3956923" y="2666405"/>
            <a:ext cx="159306" cy="433388"/>
          </a:xfrm>
          <a:prstGeom prst="rect">
            <a:avLst/>
          </a:prstGeom>
          <a:noFill/>
          <a:ln/>
        </p:spPr>
        <p:txBody>
          <a:bodyPr wrap="none" lIns="0" tIns="0" rIns="0" bIns="0" rtlCol="0" anchor="t"/>
          <a:lstStyle/>
          <a:p>
            <a:pPr marL="0" indent="0" algn="ctr">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1</a:t>
            </a:r>
            <a:endParaRPr lang="en-US" sz="2100" dirty="0"/>
          </a:p>
        </p:txBody>
      </p:sp>
      <p:sp>
        <p:nvSpPr>
          <p:cNvPr id="5" name="Text 2"/>
          <p:cNvSpPr/>
          <p:nvPr/>
        </p:nvSpPr>
        <p:spPr>
          <a:xfrm>
            <a:off x="5335072" y="2309336"/>
            <a:ext cx="371177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Shared Responsibility</a:t>
            </a:r>
            <a:endParaRPr lang="en-US" sz="2200" dirty="0"/>
          </a:p>
        </p:txBody>
      </p:sp>
      <p:sp>
        <p:nvSpPr>
          <p:cNvPr id="6" name="Text 3"/>
          <p:cNvSpPr/>
          <p:nvPr/>
        </p:nvSpPr>
        <p:spPr>
          <a:xfrm>
            <a:off x="5335072" y="2795468"/>
            <a:ext cx="6444853"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Cybersecurity is everyone's concern, from C-suite to end-users.</a:t>
            </a:r>
            <a:endParaRPr lang="en-US" sz="1700" dirty="0"/>
          </a:p>
        </p:txBody>
      </p:sp>
      <p:sp>
        <p:nvSpPr>
          <p:cNvPr id="7" name="Shape 4"/>
          <p:cNvSpPr/>
          <p:nvPr/>
        </p:nvSpPr>
        <p:spPr>
          <a:xfrm>
            <a:off x="5172551" y="3370540"/>
            <a:ext cx="8645485" cy="15240"/>
          </a:xfrm>
          <a:prstGeom prst="roundRect">
            <a:avLst>
              <a:gd name="adj" fmla="val 597101"/>
            </a:avLst>
          </a:prstGeom>
          <a:solidFill>
            <a:srgbClr val="8D2424"/>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872972" y="3412807"/>
            <a:ext cx="4327446" cy="1265992"/>
          </a:xfrm>
          <a:prstGeom prst="rect">
            <a:avLst/>
          </a:prstGeom>
        </p:spPr>
      </p:pic>
      <p:sp>
        <p:nvSpPr>
          <p:cNvPr id="9" name="Text 5"/>
          <p:cNvSpPr/>
          <p:nvPr/>
        </p:nvSpPr>
        <p:spPr>
          <a:xfrm>
            <a:off x="3923586" y="3829050"/>
            <a:ext cx="226100" cy="433388"/>
          </a:xfrm>
          <a:prstGeom prst="rect">
            <a:avLst/>
          </a:prstGeom>
          <a:noFill/>
          <a:ln/>
        </p:spPr>
        <p:txBody>
          <a:bodyPr wrap="none" lIns="0" tIns="0" rIns="0" bIns="0" rtlCol="0" anchor="t"/>
          <a:lstStyle/>
          <a:p>
            <a:pPr marL="0" indent="0" algn="ctr">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2</a:t>
            </a:r>
            <a:endParaRPr lang="en-US" sz="2100" dirty="0"/>
          </a:p>
        </p:txBody>
      </p:sp>
      <p:sp>
        <p:nvSpPr>
          <p:cNvPr id="10" name="Text 6"/>
          <p:cNvSpPr/>
          <p:nvPr/>
        </p:nvSpPr>
        <p:spPr>
          <a:xfrm>
            <a:off x="6416993" y="3629382"/>
            <a:ext cx="4305538"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Continuous Improvement</a:t>
            </a:r>
            <a:endParaRPr lang="en-US" sz="2200" dirty="0"/>
          </a:p>
        </p:txBody>
      </p:sp>
      <p:sp>
        <p:nvSpPr>
          <p:cNvPr id="11" name="Text 7"/>
          <p:cNvSpPr/>
          <p:nvPr/>
        </p:nvSpPr>
        <p:spPr>
          <a:xfrm>
            <a:off x="6416993" y="4115514"/>
            <a:ext cx="4974312"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Regular security audits and updates are essential.</a:t>
            </a:r>
            <a:endParaRPr lang="en-US" sz="1700" dirty="0"/>
          </a:p>
        </p:txBody>
      </p:sp>
      <p:sp>
        <p:nvSpPr>
          <p:cNvPr id="12" name="Shape 8"/>
          <p:cNvSpPr/>
          <p:nvPr/>
        </p:nvSpPr>
        <p:spPr>
          <a:xfrm>
            <a:off x="6254472" y="4690586"/>
            <a:ext cx="7563564" cy="15240"/>
          </a:xfrm>
          <a:prstGeom prst="roundRect">
            <a:avLst>
              <a:gd name="adj" fmla="val 597101"/>
            </a:avLst>
          </a:prstGeom>
          <a:solidFill>
            <a:srgbClr val="8D2424"/>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791051" y="4732853"/>
            <a:ext cx="6491288" cy="1265992"/>
          </a:xfrm>
          <a:prstGeom prst="rect">
            <a:avLst/>
          </a:prstGeom>
        </p:spPr>
      </p:pic>
      <p:sp>
        <p:nvSpPr>
          <p:cNvPr id="14" name="Text 9"/>
          <p:cNvSpPr/>
          <p:nvPr/>
        </p:nvSpPr>
        <p:spPr>
          <a:xfrm>
            <a:off x="3917394" y="5149096"/>
            <a:ext cx="238601" cy="433388"/>
          </a:xfrm>
          <a:prstGeom prst="rect">
            <a:avLst/>
          </a:prstGeom>
          <a:noFill/>
          <a:ln/>
        </p:spPr>
        <p:txBody>
          <a:bodyPr wrap="none" lIns="0" tIns="0" rIns="0" bIns="0" rtlCol="0" anchor="t"/>
          <a:lstStyle/>
          <a:p>
            <a:pPr marL="0" indent="0" algn="ctr">
              <a:lnSpc>
                <a:spcPts val="3400"/>
              </a:lnSpc>
              <a:buNone/>
            </a:pPr>
            <a:r>
              <a:rPr lang="en-US" sz="2100" dirty="0">
                <a:solidFill>
                  <a:srgbClr val="FFE5E5"/>
                </a:solidFill>
                <a:latin typeface="Dela Gothic One" pitchFamily="34" charset="0"/>
                <a:ea typeface="Dela Gothic One" pitchFamily="34" charset="-122"/>
                <a:cs typeface="Dela Gothic One" pitchFamily="34" charset="-120"/>
              </a:rPr>
              <a:t>3</a:t>
            </a:r>
            <a:endParaRPr lang="en-US" sz="2100" dirty="0"/>
          </a:p>
        </p:txBody>
      </p:sp>
      <p:sp>
        <p:nvSpPr>
          <p:cNvPr id="15" name="Text 10"/>
          <p:cNvSpPr/>
          <p:nvPr/>
        </p:nvSpPr>
        <p:spPr>
          <a:xfrm>
            <a:off x="7498913" y="4949428"/>
            <a:ext cx="3160871"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Ethical Leadership</a:t>
            </a:r>
            <a:endParaRPr lang="en-US" sz="2200" dirty="0"/>
          </a:p>
        </p:txBody>
      </p:sp>
      <p:sp>
        <p:nvSpPr>
          <p:cNvPr id="16" name="Text 11"/>
          <p:cNvSpPr/>
          <p:nvPr/>
        </p:nvSpPr>
        <p:spPr>
          <a:xfrm>
            <a:off x="7498913" y="5435560"/>
            <a:ext cx="55467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Prioritizing user trust and privacy in business decisions.</a:t>
            </a:r>
            <a:endParaRPr lang="en-US" sz="1700" dirty="0"/>
          </a:p>
        </p:txBody>
      </p:sp>
      <p:sp>
        <p:nvSpPr>
          <p:cNvPr id="17" name="Text 12"/>
          <p:cNvSpPr/>
          <p:nvPr/>
        </p:nvSpPr>
        <p:spPr>
          <a:xfrm>
            <a:off x="758309" y="6242566"/>
            <a:ext cx="13113782"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For companies, it’s clear: cybersecurity isn’t just an IT issue, it’s a company wide responsibility. And for users, it’s a call to take ownership of your online safety. It in an interconnected world, protecting privacy and trust is a shared effort, and the lessons from Ashley Madison's breach will continue to share how we approach digital security. </a:t>
            </a:r>
          </a:p>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 </a:t>
            </a:r>
          </a:p>
        </p:txBody>
      </p:sp>
      <p:sp>
        <p:nvSpPr>
          <p:cNvPr id="18" name="Rectangle 17">
            <a:extLst>
              <a:ext uri="{FF2B5EF4-FFF2-40B4-BE49-F238E27FC236}">
                <a16:creationId xmlns:a16="http://schemas.microsoft.com/office/drawing/2014/main" id="{0DD19BCC-93E9-090D-76BB-B4FD2C5292FC}"/>
              </a:ext>
            </a:extLst>
          </p:cNvPr>
          <p:cNvSpPr/>
          <p:nvPr/>
        </p:nvSpPr>
        <p:spPr>
          <a:xfrm>
            <a:off x="12731262" y="7702062"/>
            <a:ext cx="1899138" cy="517537"/>
          </a:xfrm>
          <a:prstGeom prst="rect">
            <a:avLst/>
          </a:prstGeom>
          <a:solidFill>
            <a:srgbClr val="0B09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7DE72-DEA2-20A5-9CAD-A7E9DD373A0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5BDAAF6-6604-3E8E-AA8E-7A3B60795F5D}"/>
              </a:ext>
            </a:extLst>
          </p:cNvPr>
          <p:cNvPicPr>
            <a:picLocks noChangeAspect="1"/>
          </p:cNvPicPr>
          <p:nvPr/>
        </p:nvPicPr>
        <p:blipFill>
          <a:blip r:embed="rId3"/>
          <a:stretch>
            <a:fillRect/>
          </a:stretch>
        </p:blipFill>
        <p:spPr>
          <a:xfrm>
            <a:off x="22860" y="0"/>
            <a:ext cx="5486400" cy="8229600"/>
          </a:xfrm>
          <a:prstGeom prst="rect">
            <a:avLst/>
          </a:prstGeom>
        </p:spPr>
      </p:pic>
      <p:sp>
        <p:nvSpPr>
          <p:cNvPr id="3" name="Text 0">
            <a:extLst>
              <a:ext uri="{FF2B5EF4-FFF2-40B4-BE49-F238E27FC236}">
                <a16:creationId xmlns:a16="http://schemas.microsoft.com/office/drawing/2014/main" id="{2B4D328A-4840-1E0F-05E3-612430A0F51B}"/>
              </a:ext>
            </a:extLst>
          </p:cNvPr>
          <p:cNvSpPr/>
          <p:nvPr/>
        </p:nvSpPr>
        <p:spPr>
          <a:xfrm>
            <a:off x="6215658" y="738068"/>
            <a:ext cx="7685484" cy="1370647"/>
          </a:xfrm>
          <a:prstGeom prst="rect">
            <a:avLst/>
          </a:prstGeom>
          <a:noFill/>
          <a:ln/>
        </p:spPr>
        <p:txBody>
          <a:bodyPr wrap="square" lIns="0" tIns="0" rIns="0" bIns="0" rtlCol="0" anchor="t"/>
          <a:lstStyle/>
          <a:p>
            <a:pPr marL="0" indent="0">
              <a:lnSpc>
                <a:spcPts val="5350"/>
              </a:lnSpc>
              <a:buNone/>
            </a:pPr>
            <a:r>
              <a:rPr lang="en-US" sz="4300" dirty="0">
                <a:solidFill>
                  <a:srgbClr val="FAEBEB"/>
                </a:solidFill>
                <a:latin typeface="Dela Gothic One" pitchFamily="34" charset="0"/>
                <a:ea typeface="Dela Gothic One" pitchFamily="34" charset="-122"/>
                <a:cs typeface="Dela Gothic One" pitchFamily="34" charset="-120"/>
              </a:rPr>
              <a:t>The Rise of Ashley Madison</a:t>
            </a:r>
            <a:endParaRPr lang="en-US" sz="4300" dirty="0"/>
          </a:p>
        </p:txBody>
      </p:sp>
      <p:sp>
        <p:nvSpPr>
          <p:cNvPr id="4" name="Shape 1">
            <a:extLst>
              <a:ext uri="{FF2B5EF4-FFF2-40B4-BE49-F238E27FC236}">
                <a16:creationId xmlns:a16="http://schemas.microsoft.com/office/drawing/2014/main" id="{FD098186-86D7-A443-A76D-5D0F96F8F6BE}"/>
              </a:ext>
            </a:extLst>
          </p:cNvPr>
          <p:cNvSpPr/>
          <p:nvPr/>
        </p:nvSpPr>
        <p:spPr>
          <a:xfrm>
            <a:off x="6516767" y="2421255"/>
            <a:ext cx="22860" cy="5070158"/>
          </a:xfrm>
          <a:prstGeom prst="roundRect">
            <a:avLst>
              <a:gd name="adj" fmla="val 382825"/>
            </a:avLst>
          </a:prstGeom>
          <a:solidFill>
            <a:srgbClr val="8D2424"/>
          </a:solidFill>
          <a:ln/>
        </p:spPr>
        <p:txBody>
          <a:bodyPr/>
          <a:lstStyle/>
          <a:p>
            <a:endParaRPr lang="en-US"/>
          </a:p>
        </p:txBody>
      </p:sp>
      <p:sp>
        <p:nvSpPr>
          <p:cNvPr id="5" name="Shape 2">
            <a:extLst>
              <a:ext uri="{FF2B5EF4-FFF2-40B4-BE49-F238E27FC236}">
                <a16:creationId xmlns:a16="http://schemas.microsoft.com/office/drawing/2014/main" id="{B9003095-77B2-E191-E4BA-CC89A793AB03}"/>
              </a:ext>
            </a:extLst>
          </p:cNvPr>
          <p:cNvSpPr/>
          <p:nvPr/>
        </p:nvSpPr>
        <p:spPr>
          <a:xfrm>
            <a:off x="6739711" y="2878455"/>
            <a:ext cx="729258" cy="22860"/>
          </a:xfrm>
          <a:prstGeom prst="roundRect">
            <a:avLst>
              <a:gd name="adj" fmla="val 382825"/>
            </a:avLst>
          </a:prstGeom>
          <a:solidFill>
            <a:srgbClr val="8D2424"/>
          </a:solidFill>
          <a:ln/>
        </p:spPr>
        <p:txBody>
          <a:bodyPr/>
          <a:lstStyle/>
          <a:p>
            <a:endParaRPr lang="en-US"/>
          </a:p>
        </p:txBody>
      </p:sp>
      <p:sp>
        <p:nvSpPr>
          <p:cNvPr id="6" name="Shape 3">
            <a:extLst>
              <a:ext uri="{FF2B5EF4-FFF2-40B4-BE49-F238E27FC236}">
                <a16:creationId xmlns:a16="http://schemas.microsoft.com/office/drawing/2014/main" id="{8B5CFB93-6759-4BE8-06E2-D48D5AA42C5B}"/>
              </a:ext>
            </a:extLst>
          </p:cNvPr>
          <p:cNvSpPr/>
          <p:nvPr/>
        </p:nvSpPr>
        <p:spPr>
          <a:xfrm>
            <a:off x="6293822" y="2655570"/>
            <a:ext cx="468749" cy="468749"/>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7" name="Text 4">
            <a:extLst>
              <a:ext uri="{FF2B5EF4-FFF2-40B4-BE49-F238E27FC236}">
                <a16:creationId xmlns:a16="http://schemas.microsoft.com/office/drawing/2014/main" id="{6090CE6C-8EA3-04FA-FE8C-F0CCC04E6923}"/>
              </a:ext>
            </a:extLst>
          </p:cNvPr>
          <p:cNvSpPr/>
          <p:nvPr/>
        </p:nvSpPr>
        <p:spPr>
          <a:xfrm>
            <a:off x="6431459" y="2725460"/>
            <a:ext cx="193477" cy="328970"/>
          </a:xfrm>
          <a:prstGeom prst="rect">
            <a:avLst/>
          </a:prstGeom>
          <a:noFill/>
          <a:ln/>
        </p:spPr>
        <p:txBody>
          <a:bodyPr wrap="none" lIns="0" tIns="0" rIns="0" bIns="0"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1</a:t>
            </a:r>
            <a:endParaRPr lang="en-US" sz="2550" dirty="0"/>
          </a:p>
        </p:txBody>
      </p:sp>
      <p:sp>
        <p:nvSpPr>
          <p:cNvPr id="8" name="Text 5">
            <a:extLst>
              <a:ext uri="{FF2B5EF4-FFF2-40B4-BE49-F238E27FC236}">
                <a16:creationId xmlns:a16="http://schemas.microsoft.com/office/drawing/2014/main" id="{21C305F3-F927-97AF-5FAE-C2C523B95508}"/>
              </a:ext>
            </a:extLst>
          </p:cNvPr>
          <p:cNvSpPr/>
          <p:nvPr/>
        </p:nvSpPr>
        <p:spPr>
          <a:xfrm>
            <a:off x="7674173" y="2629614"/>
            <a:ext cx="2872978" cy="342662"/>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2001: Foundation</a:t>
            </a:r>
            <a:endParaRPr lang="en-US" sz="2150" dirty="0"/>
          </a:p>
        </p:txBody>
      </p:sp>
      <p:sp>
        <p:nvSpPr>
          <p:cNvPr id="9" name="Text 6">
            <a:extLst>
              <a:ext uri="{FF2B5EF4-FFF2-40B4-BE49-F238E27FC236}">
                <a16:creationId xmlns:a16="http://schemas.microsoft.com/office/drawing/2014/main" id="{181A3E59-425F-9C94-3FFA-F2C115BCDAD2}"/>
              </a:ext>
            </a:extLst>
          </p:cNvPr>
          <p:cNvSpPr/>
          <p:nvPr/>
        </p:nvSpPr>
        <p:spPr>
          <a:xfrm>
            <a:off x="7674173" y="3097292"/>
            <a:ext cx="6226969" cy="666750"/>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Darren Morgenstern founds Ashley Madison in Toronto, Canada, targeting a niche market of married individuals seeking affairs.</a:t>
            </a:r>
            <a:endParaRPr lang="en-US" sz="1600" dirty="0"/>
          </a:p>
        </p:txBody>
      </p:sp>
      <p:sp>
        <p:nvSpPr>
          <p:cNvPr id="10" name="Shape 7">
            <a:extLst>
              <a:ext uri="{FF2B5EF4-FFF2-40B4-BE49-F238E27FC236}">
                <a16:creationId xmlns:a16="http://schemas.microsoft.com/office/drawing/2014/main" id="{8978C914-E234-82D7-37F8-031A4653719B}"/>
              </a:ext>
            </a:extLst>
          </p:cNvPr>
          <p:cNvSpPr/>
          <p:nvPr/>
        </p:nvSpPr>
        <p:spPr>
          <a:xfrm>
            <a:off x="6739711" y="4637961"/>
            <a:ext cx="729258" cy="22860"/>
          </a:xfrm>
          <a:prstGeom prst="roundRect">
            <a:avLst>
              <a:gd name="adj" fmla="val 382825"/>
            </a:avLst>
          </a:prstGeom>
          <a:solidFill>
            <a:srgbClr val="8D2424"/>
          </a:solidFill>
          <a:ln/>
        </p:spPr>
        <p:txBody>
          <a:bodyPr/>
          <a:lstStyle/>
          <a:p>
            <a:endParaRPr lang="en-US"/>
          </a:p>
        </p:txBody>
      </p:sp>
      <p:sp>
        <p:nvSpPr>
          <p:cNvPr id="11" name="Shape 8">
            <a:extLst>
              <a:ext uri="{FF2B5EF4-FFF2-40B4-BE49-F238E27FC236}">
                <a16:creationId xmlns:a16="http://schemas.microsoft.com/office/drawing/2014/main" id="{957E5F9C-8C49-19F0-EA6E-A24310DE1010}"/>
              </a:ext>
            </a:extLst>
          </p:cNvPr>
          <p:cNvSpPr/>
          <p:nvPr/>
        </p:nvSpPr>
        <p:spPr>
          <a:xfrm>
            <a:off x="6293822" y="4415076"/>
            <a:ext cx="468749" cy="468749"/>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12" name="Text 9">
            <a:extLst>
              <a:ext uri="{FF2B5EF4-FFF2-40B4-BE49-F238E27FC236}">
                <a16:creationId xmlns:a16="http://schemas.microsoft.com/office/drawing/2014/main" id="{8E2907A4-3496-671B-79EC-B3C6A94FDAE3}"/>
              </a:ext>
            </a:extLst>
          </p:cNvPr>
          <p:cNvSpPr/>
          <p:nvPr/>
        </p:nvSpPr>
        <p:spPr>
          <a:xfrm>
            <a:off x="6390858" y="4484965"/>
            <a:ext cx="274677" cy="328970"/>
          </a:xfrm>
          <a:prstGeom prst="rect">
            <a:avLst/>
          </a:prstGeom>
          <a:noFill/>
          <a:ln/>
        </p:spPr>
        <p:txBody>
          <a:bodyPr wrap="none" lIns="0" tIns="0" rIns="0" bIns="0"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2</a:t>
            </a:r>
            <a:endParaRPr lang="en-US" sz="2550" dirty="0"/>
          </a:p>
        </p:txBody>
      </p:sp>
      <p:sp>
        <p:nvSpPr>
          <p:cNvPr id="13" name="Text 10">
            <a:extLst>
              <a:ext uri="{FF2B5EF4-FFF2-40B4-BE49-F238E27FC236}">
                <a16:creationId xmlns:a16="http://schemas.microsoft.com/office/drawing/2014/main" id="{6E94A0FD-E739-25AA-6F21-42FFEB766CC8}"/>
              </a:ext>
            </a:extLst>
          </p:cNvPr>
          <p:cNvSpPr/>
          <p:nvPr/>
        </p:nvSpPr>
        <p:spPr>
          <a:xfrm>
            <a:off x="7674173" y="4389120"/>
            <a:ext cx="2911912" cy="342662"/>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rPr>
              <a:t>Token-based system</a:t>
            </a:r>
            <a:endParaRPr lang="en-US" sz="2150" dirty="0"/>
          </a:p>
        </p:txBody>
      </p:sp>
      <p:sp>
        <p:nvSpPr>
          <p:cNvPr id="14" name="Text 11">
            <a:extLst>
              <a:ext uri="{FF2B5EF4-FFF2-40B4-BE49-F238E27FC236}">
                <a16:creationId xmlns:a16="http://schemas.microsoft.com/office/drawing/2014/main" id="{F8994C41-AF5A-C95E-3C5F-788560B8FA26}"/>
              </a:ext>
            </a:extLst>
          </p:cNvPr>
          <p:cNvSpPr/>
          <p:nvPr/>
        </p:nvSpPr>
        <p:spPr>
          <a:xfrm>
            <a:off x="7674173" y="4856798"/>
            <a:ext cx="6226969" cy="666750"/>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The credit purchasing system was based on what Ashley Madison called a “token-based” credit system rather than the straightforward subscription system we see today. </a:t>
            </a:r>
            <a:endParaRPr lang="en-US" sz="1600" dirty="0"/>
          </a:p>
        </p:txBody>
      </p:sp>
      <p:sp>
        <p:nvSpPr>
          <p:cNvPr id="15" name="Shape 12">
            <a:extLst>
              <a:ext uri="{FF2B5EF4-FFF2-40B4-BE49-F238E27FC236}">
                <a16:creationId xmlns:a16="http://schemas.microsoft.com/office/drawing/2014/main" id="{E9E80943-DC21-50AF-F6D9-FF7115DF59F5}"/>
              </a:ext>
            </a:extLst>
          </p:cNvPr>
          <p:cNvSpPr/>
          <p:nvPr/>
        </p:nvSpPr>
        <p:spPr>
          <a:xfrm>
            <a:off x="6739711" y="6397466"/>
            <a:ext cx="729258" cy="22860"/>
          </a:xfrm>
          <a:prstGeom prst="roundRect">
            <a:avLst>
              <a:gd name="adj" fmla="val 382825"/>
            </a:avLst>
          </a:prstGeom>
          <a:solidFill>
            <a:srgbClr val="8D2424"/>
          </a:solidFill>
          <a:ln/>
        </p:spPr>
        <p:txBody>
          <a:bodyPr/>
          <a:lstStyle/>
          <a:p>
            <a:endParaRPr lang="en-US"/>
          </a:p>
        </p:txBody>
      </p:sp>
      <p:sp>
        <p:nvSpPr>
          <p:cNvPr id="16" name="Shape 13">
            <a:extLst>
              <a:ext uri="{FF2B5EF4-FFF2-40B4-BE49-F238E27FC236}">
                <a16:creationId xmlns:a16="http://schemas.microsoft.com/office/drawing/2014/main" id="{15270933-EAD4-1A0D-0DCE-5C02C8F4A88B}"/>
              </a:ext>
            </a:extLst>
          </p:cNvPr>
          <p:cNvSpPr/>
          <p:nvPr/>
        </p:nvSpPr>
        <p:spPr>
          <a:xfrm>
            <a:off x="6293822" y="6174581"/>
            <a:ext cx="468749" cy="468749"/>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17" name="Text 14">
            <a:extLst>
              <a:ext uri="{FF2B5EF4-FFF2-40B4-BE49-F238E27FC236}">
                <a16:creationId xmlns:a16="http://schemas.microsoft.com/office/drawing/2014/main" id="{65FD5A57-03EA-0818-70F4-338964BCF77D}"/>
              </a:ext>
            </a:extLst>
          </p:cNvPr>
          <p:cNvSpPr/>
          <p:nvPr/>
        </p:nvSpPr>
        <p:spPr>
          <a:xfrm>
            <a:off x="6383238" y="6244471"/>
            <a:ext cx="289798" cy="328970"/>
          </a:xfrm>
          <a:prstGeom prst="rect">
            <a:avLst/>
          </a:prstGeom>
          <a:noFill/>
          <a:ln/>
        </p:spPr>
        <p:txBody>
          <a:bodyPr wrap="none" lIns="0" tIns="0" rIns="0" bIns="0"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3</a:t>
            </a:r>
            <a:endParaRPr lang="en-US" sz="2550" dirty="0"/>
          </a:p>
        </p:txBody>
      </p:sp>
      <p:sp>
        <p:nvSpPr>
          <p:cNvPr id="18" name="Text 15">
            <a:extLst>
              <a:ext uri="{FF2B5EF4-FFF2-40B4-BE49-F238E27FC236}">
                <a16:creationId xmlns:a16="http://schemas.microsoft.com/office/drawing/2014/main" id="{6341771B-45D8-FC31-B6DA-EEE4C8B10FF7}"/>
              </a:ext>
            </a:extLst>
          </p:cNvPr>
          <p:cNvSpPr/>
          <p:nvPr/>
        </p:nvSpPr>
        <p:spPr>
          <a:xfrm>
            <a:off x="7674173" y="6148626"/>
            <a:ext cx="2741652" cy="342662"/>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2007: Acquisition</a:t>
            </a:r>
            <a:endParaRPr lang="en-US" sz="2150" dirty="0"/>
          </a:p>
        </p:txBody>
      </p:sp>
      <p:sp>
        <p:nvSpPr>
          <p:cNvPr id="19" name="Text 16">
            <a:extLst>
              <a:ext uri="{FF2B5EF4-FFF2-40B4-BE49-F238E27FC236}">
                <a16:creationId xmlns:a16="http://schemas.microsoft.com/office/drawing/2014/main" id="{6CBD89CC-61F5-0456-C4E5-26B511AB0D56}"/>
              </a:ext>
            </a:extLst>
          </p:cNvPr>
          <p:cNvSpPr/>
          <p:nvPr/>
        </p:nvSpPr>
        <p:spPr>
          <a:xfrm>
            <a:off x="7674173" y="6616303"/>
            <a:ext cx="6226969" cy="666750"/>
          </a:xfrm>
          <a:prstGeom prst="rect">
            <a:avLst/>
          </a:prstGeom>
          <a:noFill/>
          <a:ln/>
        </p:spPr>
        <p:txBody>
          <a:bodyPr wrap="square" lIns="0" tIns="0" rIns="0" bIns="0" rtlCol="0" anchor="t"/>
          <a:lstStyle/>
          <a:p>
            <a:pPr>
              <a:lnSpc>
                <a:spcPts val="2600"/>
              </a:lnSpc>
            </a:pPr>
            <a:r>
              <a:rPr lang="en-US" sz="1600" dirty="0">
                <a:solidFill>
                  <a:srgbClr val="FFE5E5"/>
                </a:solidFill>
                <a:latin typeface="DM Sans" pitchFamily="34" charset="0"/>
                <a:ea typeface="DM Sans" pitchFamily="34" charset="-122"/>
                <a:cs typeface="DM Sans" pitchFamily="34" charset="-120"/>
              </a:rPr>
              <a:t>Avid Life Media acquires Ashley Madison, bringing in Noel Biderman as CEO to drive aggressive growth.</a:t>
            </a:r>
            <a:endParaRPr lang="en-US" sz="1600" dirty="0"/>
          </a:p>
          <a:p>
            <a:pPr marL="0" indent="0" algn="l">
              <a:lnSpc>
                <a:spcPts val="2600"/>
              </a:lnSpc>
              <a:buNone/>
            </a:pPr>
            <a:endParaRPr lang="en-US" sz="1600" dirty="0"/>
          </a:p>
        </p:txBody>
      </p:sp>
      <p:sp>
        <p:nvSpPr>
          <p:cNvPr id="20" name="Rectangle 19">
            <a:extLst>
              <a:ext uri="{FF2B5EF4-FFF2-40B4-BE49-F238E27FC236}">
                <a16:creationId xmlns:a16="http://schemas.microsoft.com/office/drawing/2014/main" id="{2DD435CE-C103-5E1C-1E16-67F9E9F3ED81}"/>
              </a:ext>
            </a:extLst>
          </p:cNvPr>
          <p:cNvSpPr/>
          <p:nvPr/>
        </p:nvSpPr>
        <p:spPr>
          <a:xfrm>
            <a:off x="12624619" y="7639665"/>
            <a:ext cx="2005781" cy="589935"/>
          </a:xfrm>
          <a:prstGeom prst="rect">
            <a:avLst/>
          </a:prstGeom>
          <a:solidFill>
            <a:srgbClr val="0E0A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erson in a black jacket&#10;&#10;Description automatically generated">
            <a:extLst>
              <a:ext uri="{FF2B5EF4-FFF2-40B4-BE49-F238E27FC236}">
                <a16:creationId xmlns:a16="http://schemas.microsoft.com/office/drawing/2014/main" id="{7C5048A2-F424-E069-3C32-F88F892D6D7C}"/>
              </a:ext>
            </a:extLst>
          </p:cNvPr>
          <p:cNvPicPr>
            <a:picLocks noChangeAspect="1"/>
          </p:cNvPicPr>
          <p:nvPr/>
        </p:nvPicPr>
        <p:blipFill>
          <a:blip r:embed="rId4"/>
          <a:stretch>
            <a:fillRect/>
          </a:stretch>
        </p:blipFill>
        <p:spPr>
          <a:xfrm>
            <a:off x="1462630" y="249527"/>
            <a:ext cx="2606859" cy="3654258"/>
          </a:xfrm>
          <a:prstGeom prst="rect">
            <a:avLst/>
          </a:prstGeom>
        </p:spPr>
      </p:pic>
      <p:sp>
        <p:nvSpPr>
          <p:cNvPr id="23" name="TextBox 22">
            <a:extLst>
              <a:ext uri="{FF2B5EF4-FFF2-40B4-BE49-F238E27FC236}">
                <a16:creationId xmlns:a16="http://schemas.microsoft.com/office/drawing/2014/main" id="{7B622ADE-A8D4-87E8-1018-1B48DFF5F417}"/>
              </a:ext>
            </a:extLst>
          </p:cNvPr>
          <p:cNvSpPr txBox="1"/>
          <p:nvPr/>
        </p:nvSpPr>
        <p:spPr>
          <a:xfrm>
            <a:off x="245804" y="4153312"/>
            <a:ext cx="5136416" cy="3897414"/>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00" dirty="0">
                <a:solidFill>
                  <a:schemeClr val="bg1"/>
                </a:solidFill>
                <a:effectLst/>
                <a:latin typeface="Dela Gothic One" panose="020B0604020202020204" charset="-128"/>
                <a:ea typeface="Dela Gothic One" panose="020B0604020202020204" charset="-128"/>
                <a:cs typeface="Times New Roman" panose="02020603050405020304" pitchFamily="18" charset="0"/>
              </a:rPr>
              <a:t>5–10 credits (roughly $5) just to send a message.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100" dirty="0">
              <a:solidFill>
                <a:schemeClr val="bg1"/>
              </a:solidFill>
              <a:effectLst/>
              <a:latin typeface="Dela Gothic One" panose="020B0604020202020204" charset="-128"/>
              <a:ea typeface="Dela Gothic One" panose="020B0604020202020204"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00" dirty="0">
                <a:solidFill>
                  <a:schemeClr val="bg1"/>
                </a:solidFill>
                <a:effectLst/>
                <a:latin typeface="DM Sans" pitchFamily="2" charset="0"/>
                <a:ea typeface="Aptos" panose="020B0004020202020204" pitchFamily="34" charset="0"/>
                <a:cs typeface="Times New Roman" panose="02020603050405020304" pitchFamily="18" charset="0"/>
              </a:rPr>
              <a:t>That didn’t include the more expensive features like sending “virtual gifts” or using “priority mail” which further increased the males spending.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100" dirty="0">
              <a:solidFill>
                <a:schemeClr val="bg1"/>
              </a:solidFill>
              <a:effectLst/>
              <a:latin typeface="DM Sans" pitchFamily="2" charset="0"/>
              <a:ea typeface="Aptos" panose="020B0004020202020204" pitchFamily="34" charset="0"/>
              <a:cs typeface="Times New Roman" panose="02020603050405020304" pitchFamily="18" charset="0"/>
            </a:endParaRPr>
          </a:p>
          <a:p>
            <a:pPr marL="342900" marR="0" lvl="0" indent="-342900">
              <a:lnSpc>
                <a:spcPct val="150000"/>
              </a:lnSpc>
              <a:buFont typeface="Symbol" panose="05050102010706020507" pitchFamily="18" charset="2"/>
              <a:buChar char=""/>
            </a:pPr>
            <a:r>
              <a:rPr lang="en-US" sz="2000" kern="100" dirty="0">
                <a:solidFill>
                  <a:schemeClr val="bg1"/>
                </a:solidFill>
                <a:effectLst/>
                <a:latin typeface="DM Sans" pitchFamily="2" charset="0"/>
                <a:ea typeface="Aptos" panose="020B0004020202020204" pitchFamily="34" charset="0"/>
                <a:cs typeface="Times New Roman" panose="02020603050405020304" pitchFamily="18" charset="0"/>
              </a:rPr>
              <a:t>100 credits for approximately $50</a:t>
            </a:r>
          </a:p>
          <a:p>
            <a:pPr marL="342900" marR="0" lvl="0" indent="-342900">
              <a:lnSpc>
                <a:spcPct val="150000"/>
              </a:lnSpc>
              <a:buFont typeface="Symbol" panose="05050102010706020507" pitchFamily="18" charset="2"/>
              <a:buChar char=""/>
            </a:pPr>
            <a:r>
              <a:rPr lang="en-US" sz="2000" kern="100" dirty="0">
                <a:solidFill>
                  <a:schemeClr val="bg1"/>
                </a:solidFill>
                <a:effectLst/>
                <a:latin typeface="DM Sans" pitchFamily="2" charset="0"/>
                <a:ea typeface="Aptos" panose="020B0004020202020204" pitchFamily="34" charset="0"/>
                <a:cs typeface="Times New Roman" panose="02020603050405020304" pitchFamily="18" charset="0"/>
              </a:rPr>
              <a:t>500 credits for $150</a:t>
            </a:r>
          </a:p>
          <a:p>
            <a:pPr marL="342900" marR="0" lvl="0" indent="-342900">
              <a:lnSpc>
                <a:spcPct val="150000"/>
              </a:lnSpc>
              <a:spcAft>
                <a:spcPts val="800"/>
              </a:spcAft>
              <a:buFont typeface="Symbol" panose="05050102010706020507" pitchFamily="18" charset="2"/>
              <a:buChar char=""/>
            </a:pPr>
            <a:r>
              <a:rPr lang="en-US" sz="2000" kern="100" dirty="0">
                <a:solidFill>
                  <a:schemeClr val="bg1"/>
                </a:solidFill>
                <a:effectLst/>
                <a:latin typeface="DM Sans" pitchFamily="2" charset="0"/>
                <a:ea typeface="Aptos" panose="020B0004020202020204" pitchFamily="34" charset="0"/>
                <a:cs typeface="Times New Roman" panose="02020603050405020304" pitchFamily="18" charset="0"/>
              </a:rPr>
              <a:t>1,000 credits for $250 </a:t>
            </a:r>
          </a:p>
        </p:txBody>
      </p:sp>
    </p:spTree>
    <p:extLst>
      <p:ext uri="{BB962C8B-B14F-4D97-AF65-F5344CB8AC3E}">
        <p14:creationId xmlns:p14="http://schemas.microsoft.com/office/powerpoint/2010/main" val="330102138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5658" y="738068"/>
            <a:ext cx="7685484" cy="1370647"/>
          </a:xfrm>
          <a:prstGeom prst="rect">
            <a:avLst/>
          </a:prstGeom>
          <a:noFill/>
          <a:ln/>
        </p:spPr>
        <p:txBody>
          <a:bodyPr wrap="square" lIns="0" tIns="0" rIns="0" bIns="0" rtlCol="0" anchor="t"/>
          <a:lstStyle/>
          <a:p>
            <a:pPr marL="0" indent="0">
              <a:lnSpc>
                <a:spcPts val="5350"/>
              </a:lnSpc>
              <a:buNone/>
            </a:pPr>
            <a:r>
              <a:rPr lang="en-US" sz="4300" dirty="0">
                <a:solidFill>
                  <a:srgbClr val="FAEBEB"/>
                </a:solidFill>
                <a:latin typeface="Dela Gothic One" pitchFamily="34" charset="0"/>
                <a:ea typeface="Dela Gothic One" pitchFamily="34" charset="-122"/>
                <a:cs typeface="Dela Gothic One" pitchFamily="34" charset="-120"/>
              </a:rPr>
              <a:t>The Rise of Noel Biderman</a:t>
            </a:r>
            <a:endParaRPr lang="en-US" sz="4300" dirty="0"/>
          </a:p>
        </p:txBody>
      </p:sp>
      <p:sp>
        <p:nvSpPr>
          <p:cNvPr id="4" name="Shape 1"/>
          <p:cNvSpPr/>
          <p:nvPr/>
        </p:nvSpPr>
        <p:spPr>
          <a:xfrm>
            <a:off x="6516767" y="2421255"/>
            <a:ext cx="22860" cy="5070158"/>
          </a:xfrm>
          <a:prstGeom prst="roundRect">
            <a:avLst>
              <a:gd name="adj" fmla="val 382825"/>
            </a:avLst>
          </a:prstGeom>
          <a:solidFill>
            <a:srgbClr val="8D2424"/>
          </a:solidFill>
          <a:ln/>
        </p:spPr>
        <p:txBody>
          <a:bodyPr/>
          <a:lstStyle/>
          <a:p>
            <a:endParaRPr lang="en-US"/>
          </a:p>
        </p:txBody>
      </p:sp>
      <p:sp>
        <p:nvSpPr>
          <p:cNvPr id="5" name="Shape 2"/>
          <p:cNvSpPr/>
          <p:nvPr/>
        </p:nvSpPr>
        <p:spPr>
          <a:xfrm>
            <a:off x="6739711" y="2878455"/>
            <a:ext cx="729258" cy="22860"/>
          </a:xfrm>
          <a:prstGeom prst="roundRect">
            <a:avLst>
              <a:gd name="adj" fmla="val 382825"/>
            </a:avLst>
          </a:prstGeom>
          <a:solidFill>
            <a:srgbClr val="8D2424"/>
          </a:solidFill>
          <a:ln/>
        </p:spPr>
        <p:txBody>
          <a:bodyPr/>
          <a:lstStyle/>
          <a:p>
            <a:endParaRPr lang="en-US"/>
          </a:p>
        </p:txBody>
      </p:sp>
      <p:sp>
        <p:nvSpPr>
          <p:cNvPr id="6" name="Shape 3"/>
          <p:cNvSpPr/>
          <p:nvPr/>
        </p:nvSpPr>
        <p:spPr>
          <a:xfrm>
            <a:off x="6293822" y="2655570"/>
            <a:ext cx="468749" cy="468749"/>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7" name="Text 4"/>
          <p:cNvSpPr/>
          <p:nvPr/>
        </p:nvSpPr>
        <p:spPr>
          <a:xfrm>
            <a:off x="6431459" y="2725460"/>
            <a:ext cx="193477" cy="328970"/>
          </a:xfrm>
          <a:prstGeom prst="rect">
            <a:avLst/>
          </a:prstGeom>
          <a:noFill/>
          <a:ln/>
        </p:spPr>
        <p:txBody>
          <a:bodyPr wrap="none" lIns="0" tIns="0" rIns="0" bIns="0"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1</a:t>
            </a:r>
            <a:endParaRPr lang="en-US" sz="2550" dirty="0"/>
          </a:p>
        </p:txBody>
      </p:sp>
      <p:sp>
        <p:nvSpPr>
          <p:cNvPr id="8" name="Text 5"/>
          <p:cNvSpPr/>
          <p:nvPr/>
        </p:nvSpPr>
        <p:spPr>
          <a:xfrm>
            <a:off x="7674173" y="2629614"/>
            <a:ext cx="2872978" cy="342662"/>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2007: Noel to be CEO</a:t>
            </a:r>
            <a:endParaRPr lang="en-US" sz="2150" dirty="0"/>
          </a:p>
        </p:txBody>
      </p:sp>
      <p:sp>
        <p:nvSpPr>
          <p:cNvPr id="9" name="Text 6"/>
          <p:cNvSpPr/>
          <p:nvPr/>
        </p:nvSpPr>
        <p:spPr>
          <a:xfrm>
            <a:off x="7674173" y="3097292"/>
            <a:ext cx="6226969" cy="666750"/>
          </a:xfrm>
          <a:prstGeom prst="rect">
            <a:avLst/>
          </a:prstGeom>
          <a:noFill/>
          <a:ln/>
        </p:spPr>
        <p:txBody>
          <a:bodyPr wrap="square" lIns="0" tIns="0" rIns="0" bIns="0" rtlCol="0" anchor="t"/>
          <a:lstStyle/>
          <a:p>
            <a:pPr>
              <a:lnSpc>
                <a:spcPts val="2600"/>
              </a:lnSpc>
            </a:pPr>
            <a:r>
              <a:rPr lang="en-US" sz="1600" dirty="0">
                <a:solidFill>
                  <a:srgbClr val="FFE5E5"/>
                </a:solidFill>
                <a:latin typeface="DM Sans" pitchFamily="34" charset="0"/>
                <a:ea typeface="DM Sans" pitchFamily="34" charset="-122"/>
                <a:cs typeface="DM Sans" pitchFamily="34" charset="-120"/>
              </a:rPr>
              <a:t>Avid Life Media acquires Ashley Madison, bringing in Noel Biderman as CEO to drive aggressive growth.</a:t>
            </a:r>
            <a:endParaRPr lang="en-US" sz="1600" dirty="0"/>
          </a:p>
          <a:p>
            <a:pPr marL="0" indent="0" algn="l">
              <a:lnSpc>
                <a:spcPts val="2600"/>
              </a:lnSpc>
              <a:buNone/>
            </a:pPr>
            <a:endParaRPr lang="en-US" sz="1600" dirty="0"/>
          </a:p>
        </p:txBody>
      </p:sp>
      <p:sp>
        <p:nvSpPr>
          <p:cNvPr id="10" name="Shape 7"/>
          <p:cNvSpPr/>
          <p:nvPr/>
        </p:nvSpPr>
        <p:spPr>
          <a:xfrm>
            <a:off x="6739711" y="4637961"/>
            <a:ext cx="729258" cy="22860"/>
          </a:xfrm>
          <a:prstGeom prst="roundRect">
            <a:avLst>
              <a:gd name="adj" fmla="val 382825"/>
            </a:avLst>
          </a:prstGeom>
          <a:solidFill>
            <a:srgbClr val="8D2424"/>
          </a:solidFill>
          <a:ln/>
        </p:spPr>
        <p:txBody>
          <a:bodyPr/>
          <a:lstStyle/>
          <a:p>
            <a:endParaRPr lang="en-US"/>
          </a:p>
        </p:txBody>
      </p:sp>
      <p:sp>
        <p:nvSpPr>
          <p:cNvPr id="11" name="Shape 8"/>
          <p:cNvSpPr/>
          <p:nvPr/>
        </p:nvSpPr>
        <p:spPr>
          <a:xfrm>
            <a:off x="6293822" y="4415076"/>
            <a:ext cx="468749" cy="468749"/>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12" name="Text 9"/>
          <p:cNvSpPr/>
          <p:nvPr/>
        </p:nvSpPr>
        <p:spPr>
          <a:xfrm>
            <a:off x="6390858" y="4484965"/>
            <a:ext cx="274677" cy="328970"/>
          </a:xfrm>
          <a:prstGeom prst="rect">
            <a:avLst/>
          </a:prstGeom>
          <a:noFill/>
          <a:ln/>
        </p:spPr>
        <p:txBody>
          <a:bodyPr wrap="none" lIns="0" tIns="0" rIns="0" bIns="0"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2</a:t>
            </a:r>
            <a:endParaRPr lang="en-US" sz="2550" dirty="0"/>
          </a:p>
        </p:txBody>
      </p:sp>
      <p:sp>
        <p:nvSpPr>
          <p:cNvPr id="13" name="Text 10"/>
          <p:cNvSpPr/>
          <p:nvPr/>
        </p:nvSpPr>
        <p:spPr>
          <a:xfrm>
            <a:off x="7674173" y="4389120"/>
            <a:ext cx="2911912" cy="342662"/>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rPr>
              <a:t>Bold Moves</a:t>
            </a:r>
            <a:endParaRPr lang="en-US" sz="2150" dirty="0"/>
          </a:p>
        </p:txBody>
      </p:sp>
      <p:sp>
        <p:nvSpPr>
          <p:cNvPr id="14" name="Text 11"/>
          <p:cNvSpPr/>
          <p:nvPr/>
        </p:nvSpPr>
        <p:spPr>
          <a:xfrm>
            <a:off x="7674173" y="4856798"/>
            <a:ext cx="6226969" cy="666750"/>
          </a:xfrm>
          <a:prstGeom prst="rect">
            <a:avLst/>
          </a:prstGeom>
          <a:noFill/>
          <a:ln/>
        </p:spPr>
        <p:txBody>
          <a:bodyPr wrap="square" lIns="0" tIns="0" rIns="0" bIns="0" rtlCol="0" anchor="t"/>
          <a:lstStyle/>
          <a:p>
            <a:pPr marL="0" indent="0" algn="l">
              <a:lnSpc>
                <a:spcPts val="2600"/>
              </a:lnSpc>
              <a:buNone/>
            </a:pPr>
            <a:r>
              <a:rPr lang="en-US" sz="1600" dirty="0">
                <a:solidFill>
                  <a:schemeClr val="bg1"/>
                </a:solidFill>
                <a:effectLst/>
                <a:latin typeface="DM Sans" pitchFamily="2" charset="0"/>
                <a:ea typeface="Aptos" panose="020B0004020202020204" pitchFamily="34" charset="0"/>
              </a:rPr>
              <a:t>Under Biderman, the platform adopted a bold and unapologetic approach to advertising by using bold statements and alluring messages</a:t>
            </a:r>
            <a:endParaRPr lang="en-US" sz="1600" dirty="0">
              <a:solidFill>
                <a:schemeClr val="bg1"/>
              </a:solidFill>
              <a:latin typeface="DM Sans" pitchFamily="2" charset="0"/>
            </a:endParaRPr>
          </a:p>
        </p:txBody>
      </p:sp>
      <p:sp>
        <p:nvSpPr>
          <p:cNvPr id="15" name="Shape 12"/>
          <p:cNvSpPr/>
          <p:nvPr/>
        </p:nvSpPr>
        <p:spPr>
          <a:xfrm>
            <a:off x="6739711" y="6397466"/>
            <a:ext cx="729258" cy="22860"/>
          </a:xfrm>
          <a:prstGeom prst="roundRect">
            <a:avLst>
              <a:gd name="adj" fmla="val 382825"/>
            </a:avLst>
          </a:prstGeom>
          <a:solidFill>
            <a:srgbClr val="8D2424"/>
          </a:solidFill>
          <a:ln/>
        </p:spPr>
        <p:txBody>
          <a:bodyPr/>
          <a:lstStyle/>
          <a:p>
            <a:endParaRPr lang="en-US"/>
          </a:p>
        </p:txBody>
      </p:sp>
      <p:sp>
        <p:nvSpPr>
          <p:cNvPr id="16" name="Shape 13"/>
          <p:cNvSpPr/>
          <p:nvPr/>
        </p:nvSpPr>
        <p:spPr>
          <a:xfrm>
            <a:off x="6293822" y="6174581"/>
            <a:ext cx="468749" cy="468749"/>
          </a:xfrm>
          <a:prstGeom prst="roundRect">
            <a:avLst>
              <a:gd name="adj" fmla="val 18670"/>
            </a:avLst>
          </a:prstGeom>
          <a:solidFill>
            <a:srgbClr val="740B0B"/>
          </a:solidFill>
          <a:ln w="7620">
            <a:solidFill>
              <a:srgbClr val="8D2424"/>
            </a:solidFill>
            <a:prstDash val="solid"/>
          </a:ln>
        </p:spPr>
        <p:txBody>
          <a:bodyPr/>
          <a:lstStyle/>
          <a:p>
            <a:endParaRPr lang="en-US"/>
          </a:p>
        </p:txBody>
      </p:sp>
      <p:sp>
        <p:nvSpPr>
          <p:cNvPr id="17" name="Text 14"/>
          <p:cNvSpPr/>
          <p:nvPr/>
        </p:nvSpPr>
        <p:spPr>
          <a:xfrm>
            <a:off x="6383238" y="6244471"/>
            <a:ext cx="289798" cy="328970"/>
          </a:xfrm>
          <a:prstGeom prst="rect">
            <a:avLst/>
          </a:prstGeom>
          <a:noFill/>
          <a:ln/>
        </p:spPr>
        <p:txBody>
          <a:bodyPr wrap="none" lIns="0" tIns="0" rIns="0" bIns="0" rtlCol="0" anchor="t"/>
          <a:lstStyle/>
          <a:p>
            <a:pPr marL="0" indent="0" algn="ctr">
              <a:lnSpc>
                <a:spcPts val="2550"/>
              </a:lnSpc>
              <a:buNone/>
            </a:pPr>
            <a:r>
              <a:rPr lang="en-US" sz="2550" dirty="0">
                <a:solidFill>
                  <a:srgbClr val="FFE5E5"/>
                </a:solidFill>
                <a:latin typeface="Dela Gothic One" pitchFamily="34" charset="0"/>
                <a:ea typeface="Dela Gothic One" pitchFamily="34" charset="-122"/>
                <a:cs typeface="Dela Gothic One" pitchFamily="34" charset="-120"/>
              </a:rPr>
              <a:t>3</a:t>
            </a:r>
            <a:endParaRPr lang="en-US" sz="2550" dirty="0"/>
          </a:p>
        </p:txBody>
      </p:sp>
      <p:sp>
        <p:nvSpPr>
          <p:cNvPr id="18" name="Text 15"/>
          <p:cNvSpPr/>
          <p:nvPr/>
        </p:nvSpPr>
        <p:spPr>
          <a:xfrm>
            <a:off x="7674173" y="6148626"/>
            <a:ext cx="2741652" cy="342662"/>
          </a:xfrm>
          <a:prstGeom prst="rect">
            <a:avLst/>
          </a:prstGeom>
          <a:noFill/>
          <a:ln/>
        </p:spPr>
        <p:txBody>
          <a:bodyPr wrap="none" lIns="0" tIns="0" rIns="0" bIns="0" rtlCol="0" anchor="t"/>
          <a:lstStyle/>
          <a:p>
            <a:pPr marL="0" indent="0" algn="l">
              <a:lnSpc>
                <a:spcPts val="2650"/>
              </a:lnSpc>
              <a:buNone/>
            </a:pPr>
            <a:r>
              <a:rPr lang="en-US" sz="2150" dirty="0">
                <a:solidFill>
                  <a:srgbClr val="FFE5E5"/>
                </a:solidFill>
                <a:latin typeface="Dela Gothic One" pitchFamily="34" charset="0"/>
                <a:ea typeface="Dela Gothic One" pitchFamily="34" charset="-122"/>
                <a:cs typeface="Dela Gothic One" pitchFamily="34" charset="-120"/>
              </a:rPr>
              <a:t>2015: Peak</a:t>
            </a:r>
            <a:endParaRPr lang="en-US" sz="2150" dirty="0"/>
          </a:p>
        </p:txBody>
      </p:sp>
      <p:sp>
        <p:nvSpPr>
          <p:cNvPr id="19" name="Text 16"/>
          <p:cNvSpPr/>
          <p:nvPr/>
        </p:nvSpPr>
        <p:spPr>
          <a:xfrm>
            <a:off x="7674173" y="6616303"/>
            <a:ext cx="6226969" cy="666750"/>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Ashley Madison reaches over 37 million users across 40 countries, with bold marketing and controversial tactics.</a:t>
            </a:r>
            <a:endParaRPr lang="en-US" sz="1600" dirty="0"/>
          </a:p>
        </p:txBody>
      </p:sp>
      <p:sp>
        <p:nvSpPr>
          <p:cNvPr id="20" name="Rectangle 19">
            <a:extLst>
              <a:ext uri="{FF2B5EF4-FFF2-40B4-BE49-F238E27FC236}">
                <a16:creationId xmlns:a16="http://schemas.microsoft.com/office/drawing/2014/main" id="{3F02E957-4675-1C5C-A2B2-E21960AD6C54}"/>
              </a:ext>
            </a:extLst>
          </p:cNvPr>
          <p:cNvSpPr/>
          <p:nvPr/>
        </p:nvSpPr>
        <p:spPr>
          <a:xfrm>
            <a:off x="12624619" y="7639665"/>
            <a:ext cx="2005781" cy="589935"/>
          </a:xfrm>
          <a:prstGeom prst="rect">
            <a:avLst/>
          </a:prstGeom>
          <a:solidFill>
            <a:srgbClr val="0E0A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shot of a profile&#10;&#10;Description automatically generated">
            <a:extLst>
              <a:ext uri="{FF2B5EF4-FFF2-40B4-BE49-F238E27FC236}">
                <a16:creationId xmlns:a16="http://schemas.microsoft.com/office/drawing/2014/main" id="{72DA2A07-3C67-92B9-E522-9551440DA0C0}"/>
              </a:ext>
            </a:extLst>
          </p:cNvPr>
          <p:cNvPicPr>
            <a:picLocks noChangeAspect="1"/>
          </p:cNvPicPr>
          <p:nvPr/>
        </p:nvPicPr>
        <p:blipFill>
          <a:blip r:embed="rId4"/>
          <a:stretch>
            <a:fillRect/>
          </a:stretch>
        </p:blipFill>
        <p:spPr>
          <a:xfrm>
            <a:off x="-59383" y="-5359"/>
            <a:ext cx="5949494" cy="2857500"/>
          </a:xfrm>
          <a:prstGeom prst="rect">
            <a:avLst/>
          </a:prstGeom>
        </p:spPr>
      </p:pic>
      <p:pic>
        <p:nvPicPr>
          <p:cNvPr id="26" name="Picture 25" descr="A person lying on a bed&#10;&#10;Description automatically generated">
            <a:extLst>
              <a:ext uri="{FF2B5EF4-FFF2-40B4-BE49-F238E27FC236}">
                <a16:creationId xmlns:a16="http://schemas.microsoft.com/office/drawing/2014/main" id="{CC1715FC-C5F4-1FA4-9AF6-5D036A4FC5E3}"/>
              </a:ext>
            </a:extLst>
          </p:cNvPr>
          <p:cNvPicPr>
            <a:picLocks noChangeAspect="1"/>
          </p:cNvPicPr>
          <p:nvPr/>
        </p:nvPicPr>
        <p:blipFill>
          <a:blip r:embed="rId5"/>
          <a:stretch>
            <a:fillRect/>
          </a:stretch>
        </p:blipFill>
        <p:spPr>
          <a:xfrm>
            <a:off x="0" y="2215463"/>
            <a:ext cx="5949494" cy="3959118"/>
          </a:xfrm>
          <a:prstGeom prst="rect">
            <a:avLst/>
          </a:prstGeom>
        </p:spPr>
      </p:pic>
      <p:pic>
        <p:nvPicPr>
          <p:cNvPr id="24" name="Picture 23" descr="A group of people sitting at a table&#10;&#10;Description automatically generated">
            <a:extLst>
              <a:ext uri="{FF2B5EF4-FFF2-40B4-BE49-F238E27FC236}">
                <a16:creationId xmlns:a16="http://schemas.microsoft.com/office/drawing/2014/main" id="{A3464F5A-812C-5C89-ED25-32B33095B7C4}"/>
              </a:ext>
            </a:extLst>
          </p:cNvPr>
          <p:cNvPicPr>
            <a:picLocks noChangeAspect="1"/>
          </p:cNvPicPr>
          <p:nvPr/>
        </p:nvPicPr>
        <p:blipFill>
          <a:blip r:embed="rId6"/>
          <a:stretch>
            <a:fillRect/>
          </a:stretch>
        </p:blipFill>
        <p:spPr>
          <a:xfrm>
            <a:off x="-13418" y="5239881"/>
            <a:ext cx="5979438" cy="2989719"/>
          </a:xfrm>
          <a:prstGeom prst="rect">
            <a:avLst/>
          </a:prstGeo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602265" y="-2"/>
            <a:ext cx="6028135" cy="8229601"/>
          </a:xfrm>
          <a:prstGeom prst="rect">
            <a:avLst/>
          </a:prstGeom>
        </p:spPr>
      </p:pic>
      <p:sp>
        <p:nvSpPr>
          <p:cNvPr id="3" name="Text 0"/>
          <p:cNvSpPr/>
          <p:nvPr/>
        </p:nvSpPr>
        <p:spPr>
          <a:xfrm>
            <a:off x="758309" y="1366242"/>
            <a:ext cx="6308408"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The Hack: Day One</a:t>
            </a:r>
            <a:endParaRPr lang="en-US" sz="4450" dirty="0"/>
          </a:p>
        </p:txBody>
      </p:sp>
      <p:sp>
        <p:nvSpPr>
          <p:cNvPr id="4" name="Shape 1"/>
          <p:cNvSpPr/>
          <p:nvPr/>
        </p:nvSpPr>
        <p:spPr>
          <a:xfrm>
            <a:off x="758309" y="2647593"/>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5" name="Text 2"/>
          <p:cNvSpPr/>
          <p:nvPr/>
        </p:nvSpPr>
        <p:spPr>
          <a:xfrm>
            <a:off x="901422" y="2720221"/>
            <a:ext cx="20109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1462326" y="2647593"/>
            <a:ext cx="3001447" cy="712470"/>
          </a:xfrm>
          <a:prstGeom prst="rect">
            <a:avLst/>
          </a:prstGeom>
          <a:noFill/>
          <a:ln/>
        </p:spPr>
        <p:txBody>
          <a:bodyPr wrap="squar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July 19, 2015: Initial Breach</a:t>
            </a:r>
            <a:endParaRPr lang="en-US" sz="2200" dirty="0"/>
          </a:p>
        </p:txBody>
      </p:sp>
      <p:sp>
        <p:nvSpPr>
          <p:cNvPr id="7" name="Text 4"/>
          <p:cNvSpPr/>
          <p:nvPr/>
        </p:nvSpPr>
        <p:spPr>
          <a:xfrm>
            <a:off x="1462326" y="3489960"/>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Employees arrive to find threatening messages from "The Impact Team" on their computers.</a:t>
            </a:r>
            <a:endParaRPr lang="en-US" sz="1700" dirty="0"/>
          </a:p>
        </p:txBody>
      </p:sp>
      <p:sp>
        <p:nvSpPr>
          <p:cNvPr id="8" name="Shape 5"/>
          <p:cNvSpPr/>
          <p:nvPr/>
        </p:nvSpPr>
        <p:spPr>
          <a:xfrm>
            <a:off x="4680347" y="2647593"/>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9" name="Text 6"/>
          <p:cNvSpPr/>
          <p:nvPr/>
        </p:nvSpPr>
        <p:spPr>
          <a:xfrm>
            <a:off x="4781193" y="2720221"/>
            <a:ext cx="285631"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5384363" y="2647593"/>
            <a:ext cx="3001447" cy="712470"/>
          </a:xfrm>
          <a:prstGeom prst="rect">
            <a:avLst/>
          </a:prstGeom>
          <a:noFill/>
          <a:ln/>
        </p:spPr>
        <p:txBody>
          <a:bodyPr wrap="squar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Immediate Response</a:t>
            </a:r>
            <a:endParaRPr lang="en-US" sz="2200" dirty="0"/>
          </a:p>
        </p:txBody>
      </p:sp>
      <p:sp>
        <p:nvSpPr>
          <p:cNvPr id="11" name="Text 8"/>
          <p:cNvSpPr/>
          <p:nvPr/>
        </p:nvSpPr>
        <p:spPr>
          <a:xfrm>
            <a:off x="5384363" y="3489960"/>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Ashley Madison's leadership initially treats the threat as a bluff, bringing in cybersecurity experts to investigate.</a:t>
            </a:r>
            <a:endParaRPr lang="en-US" sz="1700" dirty="0"/>
          </a:p>
        </p:txBody>
      </p:sp>
      <p:sp>
        <p:nvSpPr>
          <p:cNvPr id="12" name="Shape 9"/>
          <p:cNvSpPr/>
          <p:nvPr/>
        </p:nvSpPr>
        <p:spPr>
          <a:xfrm>
            <a:off x="758309" y="5683806"/>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3" name="Text 10"/>
          <p:cNvSpPr/>
          <p:nvPr/>
        </p:nvSpPr>
        <p:spPr>
          <a:xfrm>
            <a:off x="851297" y="5756434"/>
            <a:ext cx="30134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1462326" y="5683806"/>
            <a:ext cx="3153132"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30-Day Ultimatum</a:t>
            </a:r>
            <a:endParaRPr lang="en-US" sz="2200" dirty="0"/>
          </a:p>
        </p:txBody>
      </p:sp>
      <p:sp>
        <p:nvSpPr>
          <p:cNvPr id="15" name="Text 12"/>
          <p:cNvSpPr/>
          <p:nvPr/>
        </p:nvSpPr>
        <p:spPr>
          <a:xfrm>
            <a:off x="1462326" y="6169938"/>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The Impact Team demands Ashley Madison and Established Men be shut down permanently within 30 days.</a:t>
            </a:r>
            <a:endParaRPr lang="en-US" sz="1700" dirty="0"/>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7652D-C173-0E5C-377D-D280DD56BA3F}"/>
            </a:ext>
          </a:extLst>
        </p:cNvPr>
        <p:cNvGrpSpPr/>
        <p:nvPr/>
      </p:nvGrpSpPr>
      <p:grpSpPr>
        <a:xfrm>
          <a:off x="0" y="0"/>
          <a:ext cx="0" cy="0"/>
          <a:chOff x="0" y="0"/>
          <a:chExt cx="0" cy="0"/>
        </a:xfrm>
      </p:grpSpPr>
      <p:pic>
        <p:nvPicPr>
          <p:cNvPr id="2" name="Image 0">
            <a:extLst>
              <a:ext uri="{FF2B5EF4-FFF2-40B4-BE49-F238E27FC236}">
                <a16:creationId xmlns:a16="http://schemas.microsoft.com/office/drawing/2014/main" id="{7C6C50CD-A53E-39B2-1F4D-8FA18ACF9090}"/>
              </a:ext>
            </a:extLst>
          </p:cNvPr>
          <p:cNvPicPr>
            <a:picLocks noChangeAspect="1"/>
          </p:cNvPicPr>
          <p:nvPr/>
        </p:nvPicPr>
        <p:blipFill>
          <a:blip r:embed="rId3"/>
          <a:srcRect/>
          <a:stretch/>
        </p:blipFill>
        <p:spPr>
          <a:xfrm>
            <a:off x="8602265" y="-2"/>
            <a:ext cx="6028135" cy="8229601"/>
          </a:xfrm>
          <a:prstGeom prst="rect">
            <a:avLst/>
          </a:prstGeom>
        </p:spPr>
      </p:pic>
      <p:sp>
        <p:nvSpPr>
          <p:cNvPr id="3" name="Text 0">
            <a:extLst>
              <a:ext uri="{FF2B5EF4-FFF2-40B4-BE49-F238E27FC236}">
                <a16:creationId xmlns:a16="http://schemas.microsoft.com/office/drawing/2014/main" id="{34E7D9A5-D8DB-C0D3-5FC5-0E2BFC4254C0}"/>
              </a:ext>
            </a:extLst>
          </p:cNvPr>
          <p:cNvSpPr/>
          <p:nvPr/>
        </p:nvSpPr>
        <p:spPr>
          <a:xfrm>
            <a:off x="758309" y="1366242"/>
            <a:ext cx="6308408"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rPr>
              <a:t>Human Error</a:t>
            </a:r>
            <a:endParaRPr lang="en-US" sz="4450" dirty="0"/>
          </a:p>
        </p:txBody>
      </p:sp>
      <p:sp>
        <p:nvSpPr>
          <p:cNvPr id="4" name="Shape 1">
            <a:extLst>
              <a:ext uri="{FF2B5EF4-FFF2-40B4-BE49-F238E27FC236}">
                <a16:creationId xmlns:a16="http://schemas.microsoft.com/office/drawing/2014/main" id="{614D9D14-6561-639E-1C86-F9AF94FD0AEA}"/>
              </a:ext>
            </a:extLst>
          </p:cNvPr>
          <p:cNvSpPr/>
          <p:nvPr/>
        </p:nvSpPr>
        <p:spPr>
          <a:xfrm>
            <a:off x="758309" y="2647593"/>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5" name="Text 2">
            <a:extLst>
              <a:ext uri="{FF2B5EF4-FFF2-40B4-BE49-F238E27FC236}">
                <a16:creationId xmlns:a16="http://schemas.microsoft.com/office/drawing/2014/main" id="{75041F9F-35C4-FBB6-2DC2-ED316353FA8C}"/>
              </a:ext>
            </a:extLst>
          </p:cNvPr>
          <p:cNvSpPr/>
          <p:nvPr/>
        </p:nvSpPr>
        <p:spPr>
          <a:xfrm>
            <a:off x="901422" y="2720221"/>
            <a:ext cx="20109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a:extLst>
              <a:ext uri="{FF2B5EF4-FFF2-40B4-BE49-F238E27FC236}">
                <a16:creationId xmlns:a16="http://schemas.microsoft.com/office/drawing/2014/main" id="{65AC2E52-36DA-3EFA-DE68-679A0FE48B3E}"/>
              </a:ext>
            </a:extLst>
          </p:cNvPr>
          <p:cNvSpPr/>
          <p:nvPr/>
        </p:nvSpPr>
        <p:spPr>
          <a:xfrm>
            <a:off x="1462326" y="2647593"/>
            <a:ext cx="3001447" cy="712470"/>
          </a:xfrm>
          <a:prstGeom prst="rect">
            <a:avLst/>
          </a:prstGeom>
          <a:noFill/>
          <a:ln/>
        </p:spPr>
        <p:txBody>
          <a:bodyPr wrap="squar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rPr>
              <a:t>Built on a foundation</a:t>
            </a:r>
            <a:endParaRPr lang="en-US" sz="2200" dirty="0"/>
          </a:p>
        </p:txBody>
      </p:sp>
      <p:sp>
        <p:nvSpPr>
          <p:cNvPr id="7" name="Text 4">
            <a:extLst>
              <a:ext uri="{FF2B5EF4-FFF2-40B4-BE49-F238E27FC236}">
                <a16:creationId xmlns:a16="http://schemas.microsoft.com/office/drawing/2014/main" id="{A6847258-05E0-E7A8-91E2-C51B00D0EA78}"/>
              </a:ext>
            </a:extLst>
          </p:cNvPr>
          <p:cNvSpPr/>
          <p:nvPr/>
        </p:nvSpPr>
        <p:spPr>
          <a:xfrm>
            <a:off x="1462326" y="3489960"/>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Ashley Madison’s marketing was built on a foundation of discretion and “trust”—ironic given the site’s purpose. </a:t>
            </a:r>
          </a:p>
        </p:txBody>
      </p:sp>
      <p:sp>
        <p:nvSpPr>
          <p:cNvPr id="8" name="Shape 5">
            <a:extLst>
              <a:ext uri="{FF2B5EF4-FFF2-40B4-BE49-F238E27FC236}">
                <a16:creationId xmlns:a16="http://schemas.microsoft.com/office/drawing/2014/main" id="{E10A9B6E-8EA1-365A-486A-7E2EDE2FDC2D}"/>
              </a:ext>
            </a:extLst>
          </p:cNvPr>
          <p:cNvSpPr/>
          <p:nvPr/>
        </p:nvSpPr>
        <p:spPr>
          <a:xfrm>
            <a:off x="4680347" y="2647593"/>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9" name="Text 6">
            <a:extLst>
              <a:ext uri="{FF2B5EF4-FFF2-40B4-BE49-F238E27FC236}">
                <a16:creationId xmlns:a16="http://schemas.microsoft.com/office/drawing/2014/main" id="{A4579BCA-BB01-29F8-441F-C31B40CC0ECF}"/>
              </a:ext>
            </a:extLst>
          </p:cNvPr>
          <p:cNvSpPr/>
          <p:nvPr/>
        </p:nvSpPr>
        <p:spPr>
          <a:xfrm>
            <a:off x="4781193" y="2720221"/>
            <a:ext cx="285631"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a:extLst>
              <a:ext uri="{FF2B5EF4-FFF2-40B4-BE49-F238E27FC236}">
                <a16:creationId xmlns:a16="http://schemas.microsoft.com/office/drawing/2014/main" id="{B3F3DFAD-47BD-E95A-7AEC-438A31E067A4}"/>
              </a:ext>
            </a:extLst>
          </p:cNvPr>
          <p:cNvSpPr/>
          <p:nvPr/>
        </p:nvSpPr>
        <p:spPr>
          <a:xfrm>
            <a:off x="5384363" y="2647593"/>
            <a:ext cx="3001447" cy="712470"/>
          </a:xfrm>
          <a:prstGeom prst="rect">
            <a:avLst/>
          </a:prstGeom>
          <a:noFill/>
          <a:ln/>
        </p:spPr>
        <p:txBody>
          <a:bodyPr wrap="squar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Noel Biderman sucks</a:t>
            </a:r>
            <a:endParaRPr lang="en-US" sz="2200" dirty="0"/>
          </a:p>
        </p:txBody>
      </p:sp>
      <p:sp>
        <p:nvSpPr>
          <p:cNvPr id="11" name="Text 8">
            <a:extLst>
              <a:ext uri="{FF2B5EF4-FFF2-40B4-BE49-F238E27FC236}">
                <a16:creationId xmlns:a16="http://schemas.microsoft.com/office/drawing/2014/main" id="{7972E347-CACE-15DC-6786-31E4091DA94D}"/>
              </a:ext>
            </a:extLst>
          </p:cNvPr>
          <p:cNvSpPr/>
          <p:nvPr/>
        </p:nvSpPr>
        <p:spPr>
          <a:xfrm>
            <a:off x="5384363" y="3489960"/>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Biderman took this narrative to a personal level. Known for his brash confidence, he publicly defended the site every chance he got. </a:t>
            </a:r>
            <a:endParaRPr lang="en-US" sz="1700" dirty="0"/>
          </a:p>
        </p:txBody>
      </p:sp>
      <p:sp>
        <p:nvSpPr>
          <p:cNvPr id="12" name="Shape 9">
            <a:extLst>
              <a:ext uri="{FF2B5EF4-FFF2-40B4-BE49-F238E27FC236}">
                <a16:creationId xmlns:a16="http://schemas.microsoft.com/office/drawing/2014/main" id="{6DD7B280-E25C-D9B1-814E-2A171C014CFE}"/>
              </a:ext>
            </a:extLst>
          </p:cNvPr>
          <p:cNvSpPr/>
          <p:nvPr/>
        </p:nvSpPr>
        <p:spPr>
          <a:xfrm>
            <a:off x="758309" y="5683806"/>
            <a:ext cx="487442" cy="487442"/>
          </a:xfrm>
          <a:prstGeom prst="roundRect">
            <a:avLst>
              <a:gd name="adj" fmla="val 18669"/>
            </a:avLst>
          </a:prstGeom>
          <a:solidFill>
            <a:srgbClr val="740B0B"/>
          </a:solidFill>
          <a:ln w="7620">
            <a:solidFill>
              <a:srgbClr val="8D2424"/>
            </a:solidFill>
            <a:prstDash val="solid"/>
          </a:ln>
        </p:spPr>
        <p:txBody>
          <a:bodyPr/>
          <a:lstStyle/>
          <a:p>
            <a:endParaRPr lang="en-US"/>
          </a:p>
        </p:txBody>
      </p:sp>
      <p:sp>
        <p:nvSpPr>
          <p:cNvPr id="13" name="Text 10">
            <a:extLst>
              <a:ext uri="{FF2B5EF4-FFF2-40B4-BE49-F238E27FC236}">
                <a16:creationId xmlns:a16="http://schemas.microsoft.com/office/drawing/2014/main" id="{4B6CD427-564E-0113-6548-FD2992BA1649}"/>
              </a:ext>
            </a:extLst>
          </p:cNvPr>
          <p:cNvSpPr/>
          <p:nvPr/>
        </p:nvSpPr>
        <p:spPr>
          <a:xfrm>
            <a:off x="851297" y="5756434"/>
            <a:ext cx="30134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a:extLst>
              <a:ext uri="{FF2B5EF4-FFF2-40B4-BE49-F238E27FC236}">
                <a16:creationId xmlns:a16="http://schemas.microsoft.com/office/drawing/2014/main" id="{46AF4B9D-E1D5-F713-1624-164A58A73FAB}"/>
              </a:ext>
            </a:extLst>
          </p:cNvPr>
          <p:cNvSpPr/>
          <p:nvPr/>
        </p:nvSpPr>
        <p:spPr>
          <a:xfrm>
            <a:off x="1462326" y="5683806"/>
            <a:ext cx="3153132"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rPr>
              <a:t>IPO on the horizon</a:t>
            </a:r>
            <a:endParaRPr lang="en-US" sz="2200" dirty="0"/>
          </a:p>
        </p:txBody>
      </p:sp>
      <p:sp>
        <p:nvSpPr>
          <p:cNvPr id="15" name="Text 12">
            <a:extLst>
              <a:ext uri="{FF2B5EF4-FFF2-40B4-BE49-F238E27FC236}">
                <a16:creationId xmlns:a16="http://schemas.microsoft.com/office/drawing/2014/main" id="{261B5F2F-AC2D-6F0B-3BF3-40C1DAD1D604}"/>
              </a:ext>
            </a:extLst>
          </p:cNvPr>
          <p:cNvSpPr/>
          <p:nvPr/>
        </p:nvSpPr>
        <p:spPr>
          <a:xfrm>
            <a:off x="1462326" y="6169938"/>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The IPO was pivotal to Ashley Madison’s strategy to gain legitimacy. </a:t>
            </a:r>
            <a:endParaRPr lang="en-US" sz="1700" dirty="0"/>
          </a:p>
        </p:txBody>
      </p:sp>
      <p:pic>
        <p:nvPicPr>
          <p:cNvPr id="17" name="Picture 16" descr="A billboard with a pink and white sign&#10;&#10;Description automatically generated">
            <a:extLst>
              <a:ext uri="{FF2B5EF4-FFF2-40B4-BE49-F238E27FC236}">
                <a16:creationId xmlns:a16="http://schemas.microsoft.com/office/drawing/2014/main" id="{05DCB5AE-0FA5-BA9B-E571-FAD72D70A5F1}"/>
              </a:ext>
            </a:extLst>
          </p:cNvPr>
          <p:cNvPicPr>
            <a:picLocks noChangeAspect="1"/>
          </p:cNvPicPr>
          <p:nvPr/>
        </p:nvPicPr>
        <p:blipFill>
          <a:blip r:embed="rId4"/>
          <a:stretch>
            <a:fillRect/>
          </a:stretch>
        </p:blipFill>
        <p:spPr>
          <a:xfrm>
            <a:off x="8419371" y="-2"/>
            <a:ext cx="6211029" cy="4273063"/>
          </a:xfrm>
          <a:prstGeom prst="rect">
            <a:avLst/>
          </a:prstGeom>
        </p:spPr>
      </p:pic>
      <p:pic>
        <p:nvPicPr>
          <p:cNvPr id="19" name="Picture 18" descr="A person and person smiling for the camera&#10;&#10;Description automatically generated">
            <a:extLst>
              <a:ext uri="{FF2B5EF4-FFF2-40B4-BE49-F238E27FC236}">
                <a16:creationId xmlns:a16="http://schemas.microsoft.com/office/drawing/2014/main" id="{BDCE2495-3952-78B3-DEAD-CDF5022B97DC}"/>
              </a:ext>
            </a:extLst>
          </p:cNvPr>
          <p:cNvPicPr>
            <a:picLocks noChangeAspect="1"/>
          </p:cNvPicPr>
          <p:nvPr/>
        </p:nvPicPr>
        <p:blipFill>
          <a:blip r:embed="rId5"/>
          <a:stretch>
            <a:fillRect/>
          </a:stretch>
        </p:blipFill>
        <p:spPr>
          <a:xfrm>
            <a:off x="8419371" y="4273063"/>
            <a:ext cx="6287566" cy="3956538"/>
          </a:xfrm>
          <a:prstGeom prst="rect">
            <a:avLst/>
          </a:prstGeom>
        </p:spPr>
      </p:pic>
    </p:spTree>
    <p:extLst>
      <p:ext uri="{BB962C8B-B14F-4D97-AF65-F5344CB8AC3E}">
        <p14:creationId xmlns:p14="http://schemas.microsoft.com/office/powerpoint/2010/main" val="209141782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883087"/>
            <a:ext cx="6299954"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The Fallout Begins</a:t>
            </a:r>
            <a:endParaRPr lang="en-US" sz="4450" dirty="0"/>
          </a:p>
        </p:txBody>
      </p:sp>
      <p:pic>
        <p:nvPicPr>
          <p:cNvPr id="4" name="Image 1" descr="preencoded.png"/>
          <p:cNvPicPr>
            <a:picLocks noChangeAspect="1"/>
          </p:cNvPicPr>
          <p:nvPr/>
        </p:nvPicPr>
        <p:blipFill>
          <a:blip r:embed="rId4"/>
          <a:stretch>
            <a:fillRect/>
          </a:stretch>
        </p:blipFill>
        <p:spPr>
          <a:xfrm>
            <a:off x="758309" y="1920716"/>
            <a:ext cx="1083231" cy="1959412"/>
          </a:xfrm>
          <a:prstGeom prst="rect">
            <a:avLst/>
          </a:prstGeom>
        </p:spPr>
      </p:pic>
      <p:sp>
        <p:nvSpPr>
          <p:cNvPr id="5" name="Text 1"/>
          <p:cNvSpPr/>
          <p:nvPr/>
        </p:nvSpPr>
        <p:spPr>
          <a:xfrm>
            <a:off x="2166461" y="1891665"/>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rPr>
              <a:t>July 19</a:t>
            </a:r>
            <a:r>
              <a:rPr lang="en-US" sz="2200" baseline="30000" dirty="0">
                <a:solidFill>
                  <a:srgbClr val="FFE5E5"/>
                </a:solidFill>
                <a:latin typeface="Dela Gothic One" pitchFamily="34" charset="0"/>
                <a:ea typeface="Dela Gothic One" pitchFamily="34" charset="-122"/>
              </a:rPr>
              <a:t>th</a:t>
            </a:r>
            <a:r>
              <a:rPr lang="en-US" sz="2200" dirty="0">
                <a:solidFill>
                  <a:srgbClr val="FFE5E5"/>
                </a:solidFill>
                <a:latin typeface="Dela Gothic One" pitchFamily="34" charset="0"/>
                <a:ea typeface="Dela Gothic One" pitchFamily="34" charset="-122"/>
              </a:rPr>
              <a:t>, 2015</a:t>
            </a:r>
            <a:endParaRPr lang="en-US" sz="2200" dirty="0"/>
          </a:p>
        </p:txBody>
      </p:sp>
      <p:sp>
        <p:nvSpPr>
          <p:cNvPr id="6" name="Text 2"/>
          <p:cNvSpPr/>
          <p:nvPr/>
        </p:nvSpPr>
        <p:spPr>
          <a:xfrm>
            <a:off x="2166461" y="2281475"/>
            <a:ext cx="6219230"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 reporter named Brain Krebs broke the story, revealing that a group of hackers, known as The Impact Team, has collected around 40 MB of sensitive data from Avid Life Media. </a:t>
            </a:r>
            <a:endParaRPr lang="en-US" sz="1700" dirty="0"/>
          </a:p>
        </p:txBody>
      </p:sp>
      <p:pic>
        <p:nvPicPr>
          <p:cNvPr id="7" name="Image 2" descr="preencoded.png"/>
          <p:cNvPicPr>
            <a:picLocks noChangeAspect="1"/>
          </p:cNvPicPr>
          <p:nvPr/>
        </p:nvPicPr>
        <p:blipFill>
          <a:blip r:embed="rId5"/>
          <a:stretch>
            <a:fillRect/>
          </a:stretch>
        </p:blipFill>
        <p:spPr>
          <a:xfrm>
            <a:off x="758309" y="3880128"/>
            <a:ext cx="1083231" cy="1733193"/>
          </a:xfrm>
          <a:prstGeom prst="rect">
            <a:avLst/>
          </a:prstGeom>
        </p:spPr>
      </p:pic>
      <p:sp>
        <p:nvSpPr>
          <p:cNvPr id="8" name="Text 3"/>
          <p:cNvSpPr/>
          <p:nvPr/>
        </p:nvSpPr>
        <p:spPr>
          <a:xfrm>
            <a:off x="2166461" y="4096703"/>
            <a:ext cx="4458295"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rPr>
              <a:t>July 20</a:t>
            </a:r>
            <a:r>
              <a:rPr lang="en-US" sz="2200" baseline="30000" dirty="0">
                <a:solidFill>
                  <a:srgbClr val="FFE5E5"/>
                </a:solidFill>
                <a:latin typeface="Dela Gothic One" pitchFamily="34" charset="0"/>
                <a:ea typeface="Dela Gothic One" pitchFamily="34" charset="-122"/>
              </a:rPr>
              <a:t>th</a:t>
            </a:r>
            <a:r>
              <a:rPr lang="en-US" sz="2200" dirty="0">
                <a:solidFill>
                  <a:srgbClr val="FFE5E5"/>
                </a:solidFill>
                <a:latin typeface="Dela Gothic One" pitchFamily="34" charset="0"/>
                <a:ea typeface="Dela Gothic One" pitchFamily="34" charset="-122"/>
              </a:rPr>
              <a:t>, 2015</a:t>
            </a:r>
            <a:endParaRPr lang="en-US" sz="2200" dirty="0"/>
          </a:p>
        </p:txBody>
      </p:sp>
      <p:sp>
        <p:nvSpPr>
          <p:cNvPr id="9" name="Text 4"/>
          <p:cNvSpPr/>
          <p:nvPr/>
        </p:nvSpPr>
        <p:spPr>
          <a:xfrm>
            <a:off x="2166461" y="4582835"/>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Both Avid Life Media and the Impact Team made statements</a:t>
            </a:r>
            <a:endParaRPr lang="en-US" sz="1700" dirty="0"/>
          </a:p>
        </p:txBody>
      </p:sp>
      <p:pic>
        <p:nvPicPr>
          <p:cNvPr id="10" name="Image 3" descr="preencoded.png"/>
          <p:cNvPicPr>
            <a:picLocks noChangeAspect="1"/>
          </p:cNvPicPr>
          <p:nvPr/>
        </p:nvPicPr>
        <p:blipFill>
          <a:blip r:embed="rId6"/>
          <a:stretch>
            <a:fillRect/>
          </a:stretch>
        </p:blipFill>
        <p:spPr>
          <a:xfrm>
            <a:off x="758309" y="5613321"/>
            <a:ext cx="1083231" cy="1733193"/>
          </a:xfrm>
          <a:prstGeom prst="rect">
            <a:avLst/>
          </a:prstGeom>
        </p:spPr>
      </p:pic>
      <p:sp>
        <p:nvSpPr>
          <p:cNvPr id="11" name="Text 5"/>
          <p:cNvSpPr/>
          <p:nvPr/>
        </p:nvSpPr>
        <p:spPr>
          <a:xfrm>
            <a:off x="2166461" y="5829895"/>
            <a:ext cx="3142536"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rPr>
              <a:t>July 22</a:t>
            </a:r>
            <a:r>
              <a:rPr lang="en-US" sz="2200" baseline="30000" dirty="0">
                <a:solidFill>
                  <a:srgbClr val="FFE5E5"/>
                </a:solidFill>
                <a:latin typeface="Dela Gothic One" pitchFamily="34" charset="0"/>
                <a:ea typeface="Dela Gothic One" pitchFamily="34" charset="-122"/>
              </a:rPr>
              <a:t>nd</a:t>
            </a:r>
            <a:r>
              <a:rPr lang="en-US" sz="2200" dirty="0">
                <a:solidFill>
                  <a:srgbClr val="FFE5E5"/>
                </a:solidFill>
                <a:latin typeface="Dela Gothic One" pitchFamily="34" charset="0"/>
                <a:ea typeface="Dela Gothic One" pitchFamily="34" charset="-122"/>
              </a:rPr>
              <a:t>, 2015</a:t>
            </a:r>
            <a:endParaRPr lang="en-US" sz="2200" dirty="0"/>
          </a:p>
        </p:txBody>
      </p:sp>
      <p:sp>
        <p:nvSpPr>
          <p:cNvPr id="12" name="Text 6"/>
          <p:cNvSpPr/>
          <p:nvPr/>
        </p:nvSpPr>
        <p:spPr>
          <a:xfrm>
            <a:off x="2166461" y="6316028"/>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 group publicly exposed two Ashley Madison users, a man from Brockton, MA, and a man from Ontario, Canada</a:t>
            </a:r>
            <a:endParaRPr lang="en-US" sz="1700" dirty="0"/>
          </a:p>
        </p:txBody>
      </p:sp>
      <p:pic>
        <p:nvPicPr>
          <p:cNvPr id="14" name="Picture 13" descr="A screenshot of a computer&#10;&#10;Description automatically generated">
            <a:extLst>
              <a:ext uri="{FF2B5EF4-FFF2-40B4-BE49-F238E27FC236}">
                <a16:creationId xmlns:a16="http://schemas.microsoft.com/office/drawing/2014/main" id="{9D64F0EF-3CF3-6D76-6B0D-1B53003474CB}"/>
              </a:ext>
            </a:extLst>
          </p:cNvPr>
          <p:cNvPicPr>
            <a:picLocks noChangeAspect="1"/>
          </p:cNvPicPr>
          <p:nvPr/>
        </p:nvPicPr>
        <p:blipFill>
          <a:blip r:embed="rId7"/>
          <a:stretch>
            <a:fillRect/>
          </a:stretch>
        </p:blipFill>
        <p:spPr>
          <a:xfrm>
            <a:off x="8415683" y="4427697"/>
            <a:ext cx="4978504" cy="3776662"/>
          </a:xfrm>
          <a:prstGeom prst="rect">
            <a:avLst/>
          </a:prstGeom>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B8DA0-80A9-A8EB-A22B-6F44128D686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F4E8A3B-B431-0C3B-C0AC-B8672697F41C}"/>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ED994687-2D11-6458-3A23-7A3BD7AD27D3}"/>
              </a:ext>
            </a:extLst>
          </p:cNvPr>
          <p:cNvSpPr/>
          <p:nvPr/>
        </p:nvSpPr>
        <p:spPr>
          <a:xfrm>
            <a:off x="758309" y="883087"/>
            <a:ext cx="6299954"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The Fallout Begins</a:t>
            </a:r>
            <a:endParaRPr lang="en-US" sz="4450" dirty="0"/>
          </a:p>
        </p:txBody>
      </p:sp>
      <p:pic>
        <p:nvPicPr>
          <p:cNvPr id="4" name="Image 1" descr="preencoded.png">
            <a:extLst>
              <a:ext uri="{FF2B5EF4-FFF2-40B4-BE49-F238E27FC236}">
                <a16:creationId xmlns:a16="http://schemas.microsoft.com/office/drawing/2014/main" id="{1E8EBDDC-16B6-E49F-F90A-03C8E4A2BB4B}"/>
              </a:ext>
            </a:extLst>
          </p:cNvPr>
          <p:cNvPicPr>
            <a:picLocks noChangeAspect="1"/>
          </p:cNvPicPr>
          <p:nvPr/>
        </p:nvPicPr>
        <p:blipFill>
          <a:blip r:embed="rId4"/>
          <a:stretch>
            <a:fillRect/>
          </a:stretch>
        </p:blipFill>
        <p:spPr>
          <a:xfrm>
            <a:off x="758309" y="1920716"/>
            <a:ext cx="1083231" cy="1959412"/>
          </a:xfrm>
          <a:prstGeom prst="rect">
            <a:avLst/>
          </a:prstGeom>
        </p:spPr>
      </p:pic>
      <p:sp>
        <p:nvSpPr>
          <p:cNvPr id="5" name="Text 1">
            <a:extLst>
              <a:ext uri="{FF2B5EF4-FFF2-40B4-BE49-F238E27FC236}">
                <a16:creationId xmlns:a16="http://schemas.microsoft.com/office/drawing/2014/main" id="{259A70D9-B079-E6ED-9972-7B9E9E9D6B12}"/>
              </a:ext>
            </a:extLst>
          </p:cNvPr>
          <p:cNvSpPr/>
          <p:nvPr/>
        </p:nvSpPr>
        <p:spPr>
          <a:xfrm>
            <a:off x="2166461" y="1891665"/>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rPr>
              <a:t>August 18</a:t>
            </a:r>
            <a:r>
              <a:rPr lang="en-US" sz="2200" baseline="30000" dirty="0">
                <a:solidFill>
                  <a:srgbClr val="FFE5E5"/>
                </a:solidFill>
                <a:latin typeface="Dela Gothic One" pitchFamily="34" charset="0"/>
                <a:ea typeface="Dela Gothic One" pitchFamily="34" charset="-122"/>
              </a:rPr>
              <a:t>th</a:t>
            </a:r>
            <a:r>
              <a:rPr lang="en-US" sz="2200" dirty="0">
                <a:solidFill>
                  <a:srgbClr val="FFE5E5"/>
                </a:solidFill>
                <a:latin typeface="Dela Gothic One" pitchFamily="34" charset="0"/>
                <a:ea typeface="Dela Gothic One" pitchFamily="34" charset="-122"/>
              </a:rPr>
              <a:t>, 2015</a:t>
            </a:r>
            <a:endParaRPr lang="en-US" sz="2200" dirty="0"/>
          </a:p>
        </p:txBody>
      </p:sp>
      <p:sp>
        <p:nvSpPr>
          <p:cNvPr id="6" name="Text 2">
            <a:extLst>
              <a:ext uri="{FF2B5EF4-FFF2-40B4-BE49-F238E27FC236}">
                <a16:creationId xmlns:a16="http://schemas.microsoft.com/office/drawing/2014/main" id="{C5244371-3B19-A1C3-0BAA-426E6537E6C9}"/>
              </a:ext>
            </a:extLst>
          </p:cNvPr>
          <p:cNvSpPr/>
          <p:nvPr/>
        </p:nvSpPr>
        <p:spPr>
          <a:xfrm>
            <a:off x="2166461" y="2281475"/>
            <a:ext cx="6219230"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Impact Team’s 30-day window ultimatum expired, but of course, both Ashley Madison and Established Men are still online.</a:t>
            </a:r>
            <a:endParaRPr lang="en-US" sz="1700" dirty="0"/>
          </a:p>
        </p:txBody>
      </p:sp>
      <p:pic>
        <p:nvPicPr>
          <p:cNvPr id="7" name="Image 2" descr="preencoded.png">
            <a:extLst>
              <a:ext uri="{FF2B5EF4-FFF2-40B4-BE49-F238E27FC236}">
                <a16:creationId xmlns:a16="http://schemas.microsoft.com/office/drawing/2014/main" id="{29851B64-46C3-F1B8-F74F-31D8A0FAE55E}"/>
              </a:ext>
            </a:extLst>
          </p:cNvPr>
          <p:cNvPicPr>
            <a:picLocks noChangeAspect="1"/>
          </p:cNvPicPr>
          <p:nvPr/>
        </p:nvPicPr>
        <p:blipFill>
          <a:blip r:embed="rId5"/>
          <a:stretch>
            <a:fillRect/>
          </a:stretch>
        </p:blipFill>
        <p:spPr>
          <a:xfrm>
            <a:off x="758309" y="3880128"/>
            <a:ext cx="1083231" cy="1733193"/>
          </a:xfrm>
          <a:prstGeom prst="rect">
            <a:avLst/>
          </a:prstGeom>
        </p:spPr>
      </p:pic>
      <p:sp>
        <p:nvSpPr>
          <p:cNvPr id="8" name="Text 3">
            <a:extLst>
              <a:ext uri="{FF2B5EF4-FFF2-40B4-BE49-F238E27FC236}">
                <a16:creationId xmlns:a16="http://schemas.microsoft.com/office/drawing/2014/main" id="{498D2846-9567-047C-1037-E544E64F89B6}"/>
              </a:ext>
            </a:extLst>
          </p:cNvPr>
          <p:cNvSpPr/>
          <p:nvPr/>
        </p:nvSpPr>
        <p:spPr>
          <a:xfrm>
            <a:off x="2166461" y="3800829"/>
            <a:ext cx="4458295"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rPr>
              <a:t>Times Up!</a:t>
            </a:r>
            <a:endParaRPr lang="en-US" sz="2200" dirty="0"/>
          </a:p>
        </p:txBody>
      </p:sp>
      <p:sp>
        <p:nvSpPr>
          <p:cNvPr id="9" name="Text 4">
            <a:extLst>
              <a:ext uri="{FF2B5EF4-FFF2-40B4-BE49-F238E27FC236}">
                <a16:creationId xmlns:a16="http://schemas.microsoft.com/office/drawing/2014/main" id="{D762E011-97E8-743A-0410-760BE54418C3}"/>
              </a:ext>
            </a:extLst>
          </p:cNvPr>
          <p:cNvSpPr/>
          <p:nvPr/>
        </p:nvSpPr>
        <p:spPr>
          <a:xfrm>
            <a:off x="2166461" y="4243508"/>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 team releases the first significant portion of Ashley Madison’s user data dump. Using a torrent file containing 10 GB of the user's data. </a:t>
            </a:r>
            <a:endParaRPr lang="en-US" sz="1700" dirty="0"/>
          </a:p>
        </p:txBody>
      </p:sp>
      <p:pic>
        <p:nvPicPr>
          <p:cNvPr id="10" name="Image 3" descr="preencoded.png">
            <a:extLst>
              <a:ext uri="{FF2B5EF4-FFF2-40B4-BE49-F238E27FC236}">
                <a16:creationId xmlns:a16="http://schemas.microsoft.com/office/drawing/2014/main" id="{8BA4902E-E082-35FE-7117-D8ED2736FA89}"/>
              </a:ext>
            </a:extLst>
          </p:cNvPr>
          <p:cNvPicPr>
            <a:picLocks noChangeAspect="1"/>
          </p:cNvPicPr>
          <p:nvPr/>
        </p:nvPicPr>
        <p:blipFill>
          <a:blip r:embed="rId6"/>
          <a:stretch>
            <a:fillRect/>
          </a:stretch>
        </p:blipFill>
        <p:spPr>
          <a:xfrm>
            <a:off x="758309" y="5613321"/>
            <a:ext cx="1083231" cy="1733193"/>
          </a:xfrm>
          <a:prstGeom prst="rect">
            <a:avLst/>
          </a:prstGeom>
        </p:spPr>
      </p:pic>
      <p:sp>
        <p:nvSpPr>
          <p:cNvPr id="11" name="Text 5">
            <a:extLst>
              <a:ext uri="{FF2B5EF4-FFF2-40B4-BE49-F238E27FC236}">
                <a16:creationId xmlns:a16="http://schemas.microsoft.com/office/drawing/2014/main" id="{15EE5D37-5919-9BD7-4FC3-154CD5F750E2}"/>
              </a:ext>
            </a:extLst>
          </p:cNvPr>
          <p:cNvSpPr/>
          <p:nvPr/>
        </p:nvSpPr>
        <p:spPr>
          <a:xfrm>
            <a:off x="2166461" y="5829895"/>
            <a:ext cx="3142536"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rPr>
              <a:t>August 20</a:t>
            </a:r>
            <a:r>
              <a:rPr lang="en-US" sz="2200" baseline="30000" dirty="0">
                <a:solidFill>
                  <a:srgbClr val="FFE5E5"/>
                </a:solidFill>
                <a:latin typeface="Dela Gothic One" pitchFamily="34" charset="0"/>
                <a:ea typeface="Dela Gothic One" pitchFamily="34" charset="-122"/>
              </a:rPr>
              <a:t>th</a:t>
            </a:r>
            <a:r>
              <a:rPr lang="en-US" sz="2200" dirty="0">
                <a:solidFill>
                  <a:srgbClr val="FFE5E5"/>
                </a:solidFill>
                <a:latin typeface="Dela Gothic One" pitchFamily="34" charset="0"/>
                <a:ea typeface="Dela Gothic One" pitchFamily="34" charset="-122"/>
              </a:rPr>
              <a:t>, 2015</a:t>
            </a:r>
            <a:endParaRPr lang="en-US" sz="2200" dirty="0"/>
          </a:p>
        </p:txBody>
      </p:sp>
      <p:sp>
        <p:nvSpPr>
          <p:cNvPr id="12" name="Text 6">
            <a:extLst>
              <a:ext uri="{FF2B5EF4-FFF2-40B4-BE49-F238E27FC236}">
                <a16:creationId xmlns:a16="http://schemas.microsoft.com/office/drawing/2014/main" id="{9D0885D2-6354-BF4A-5C8B-5BA42D98115E}"/>
              </a:ext>
            </a:extLst>
          </p:cNvPr>
          <p:cNvSpPr/>
          <p:nvPr/>
        </p:nvSpPr>
        <p:spPr>
          <a:xfrm>
            <a:off x="2166461" y="6316028"/>
            <a:ext cx="6219230"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Impact Team leaks a second major dump of the AM data. Unlike the first release on the 18th this one contained around 60 GB of the user’s data. </a:t>
            </a:r>
            <a:endParaRPr lang="en-US" sz="1700" dirty="0"/>
          </a:p>
        </p:txBody>
      </p:sp>
      <p:pic>
        <p:nvPicPr>
          <p:cNvPr id="15" name="Picture 14" descr="A close-up of a person's face&#10;&#10;Description automatically generated">
            <a:extLst>
              <a:ext uri="{FF2B5EF4-FFF2-40B4-BE49-F238E27FC236}">
                <a16:creationId xmlns:a16="http://schemas.microsoft.com/office/drawing/2014/main" id="{5DFF4204-0D5D-6503-6420-70EE0862ED9F}"/>
              </a:ext>
            </a:extLst>
          </p:cNvPr>
          <p:cNvPicPr>
            <a:picLocks noChangeAspect="1"/>
          </p:cNvPicPr>
          <p:nvPr/>
        </p:nvPicPr>
        <p:blipFill>
          <a:blip r:embed="rId7"/>
          <a:stretch>
            <a:fillRect/>
          </a:stretch>
        </p:blipFill>
        <p:spPr>
          <a:xfrm>
            <a:off x="9144000" y="0"/>
            <a:ext cx="5486400" cy="4396154"/>
          </a:xfrm>
          <a:prstGeom prst="rect">
            <a:avLst/>
          </a:prstGeom>
        </p:spPr>
      </p:pic>
      <p:pic>
        <p:nvPicPr>
          <p:cNvPr id="17" name="Picture 16" descr="A screenshot of a computer error&#10;&#10;Description automatically generated">
            <a:extLst>
              <a:ext uri="{FF2B5EF4-FFF2-40B4-BE49-F238E27FC236}">
                <a16:creationId xmlns:a16="http://schemas.microsoft.com/office/drawing/2014/main" id="{9B6C8ED5-3694-E8E3-1E18-D09C15D5289F}"/>
              </a:ext>
            </a:extLst>
          </p:cNvPr>
          <p:cNvPicPr>
            <a:picLocks noChangeAspect="1"/>
          </p:cNvPicPr>
          <p:nvPr/>
        </p:nvPicPr>
        <p:blipFill>
          <a:blip r:embed="rId8"/>
          <a:srcRect r="27925"/>
          <a:stretch/>
        </p:blipFill>
        <p:spPr>
          <a:xfrm>
            <a:off x="8385690" y="3532094"/>
            <a:ext cx="6244709" cy="4733157"/>
          </a:xfrm>
          <a:prstGeom prst="rect">
            <a:avLst/>
          </a:prstGeom>
        </p:spPr>
      </p:pic>
    </p:spTree>
    <p:extLst>
      <p:ext uri="{BB962C8B-B14F-4D97-AF65-F5344CB8AC3E}">
        <p14:creationId xmlns:p14="http://schemas.microsoft.com/office/powerpoint/2010/main" val="125610485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9556" y="549117"/>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The Human Cost</a:t>
            </a:r>
            <a:endParaRPr lang="en-US" sz="4450" dirty="0"/>
          </a:p>
        </p:txBody>
      </p:sp>
      <p:sp>
        <p:nvSpPr>
          <p:cNvPr id="4" name="Shape 1"/>
          <p:cNvSpPr/>
          <p:nvPr/>
        </p:nvSpPr>
        <p:spPr>
          <a:xfrm>
            <a:off x="6227433" y="1505103"/>
            <a:ext cx="3705463" cy="2677597"/>
          </a:xfrm>
          <a:prstGeom prst="roundRect">
            <a:avLst>
              <a:gd name="adj" fmla="val 3399"/>
            </a:avLst>
          </a:prstGeom>
          <a:solidFill>
            <a:srgbClr val="740B0B"/>
          </a:solidFill>
          <a:ln w="7620">
            <a:solidFill>
              <a:srgbClr val="8D2424"/>
            </a:solidFill>
            <a:prstDash val="solid"/>
          </a:ln>
        </p:spPr>
        <p:txBody>
          <a:bodyPr/>
          <a:lstStyle/>
          <a:p>
            <a:endParaRPr lang="en-US"/>
          </a:p>
        </p:txBody>
      </p:sp>
      <p:sp>
        <p:nvSpPr>
          <p:cNvPr id="5" name="Text 2"/>
          <p:cNvSpPr/>
          <p:nvPr/>
        </p:nvSpPr>
        <p:spPr>
          <a:xfrm>
            <a:off x="6451627" y="1702595"/>
            <a:ext cx="3257074" cy="712470"/>
          </a:xfrm>
          <a:prstGeom prst="rect">
            <a:avLst/>
          </a:prstGeom>
          <a:noFill/>
          <a:ln/>
        </p:spPr>
        <p:txBody>
          <a:bodyPr wrap="squar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Reputations Ruined</a:t>
            </a:r>
            <a:endParaRPr lang="en-US" sz="2200" dirty="0"/>
          </a:p>
        </p:txBody>
      </p:sp>
      <p:sp>
        <p:nvSpPr>
          <p:cNvPr id="6" name="Text 3"/>
          <p:cNvSpPr/>
          <p:nvPr/>
        </p:nvSpPr>
        <p:spPr>
          <a:xfrm>
            <a:off x="6468904" y="2167389"/>
            <a:ext cx="3257074"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High-profile individuals exposed, including YouTube personalities and reality TV stars.</a:t>
            </a:r>
            <a:endParaRPr lang="en-US" sz="1700" dirty="0"/>
          </a:p>
        </p:txBody>
      </p:sp>
      <p:sp>
        <p:nvSpPr>
          <p:cNvPr id="7" name="Shape 4"/>
          <p:cNvSpPr/>
          <p:nvPr/>
        </p:nvSpPr>
        <p:spPr>
          <a:xfrm>
            <a:off x="10174367" y="1491271"/>
            <a:ext cx="3705463" cy="2677597"/>
          </a:xfrm>
          <a:prstGeom prst="roundRect">
            <a:avLst>
              <a:gd name="adj" fmla="val 3399"/>
            </a:avLst>
          </a:prstGeom>
          <a:solidFill>
            <a:srgbClr val="740B0B"/>
          </a:solidFill>
          <a:ln w="7620">
            <a:solidFill>
              <a:srgbClr val="8D2424"/>
            </a:solidFill>
            <a:prstDash val="solid"/>
          </a:ln>
        </p:spPr>
        <p:txBody>
          <a:bodyPr/>
          <a:lstStyle/>
          <a:p>
            <a:endParaRPr lang="en-US"/>
          </a:p>
        </p:txBody>
      </p:sp>
      <p:sp>
        <p:nvSpPr>
          <p:cNvPr id="8" name="Text 5"/>
          <p:cNvSpPr/>
          <p:nvPr/>
        </p:nvSpPr>
        <p:spPr>
          <a:xfrm>
            <a:off x="10390823" y="1673437"/>
            <a:ext cx="3257074" cy="712470"/>
          </a:xfrm>
          <a:prstGeom prst="rect">
            <a:avLst/>
          </a:prstGeom>
          <a:noFill/>
          <a:ln/>
        </p:spPr>
        <p:txBody>
          <a:bodyPr wrap="squar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Relationships Destroyed</a:t>
            </a:r>
            <a:endParaRPr lang="en-US" sz="2200" dirty="0"/>
          </a:p>
        </p:txBody>
      </p:sp>
      <p:sp>
        <p:nvSpPr>
          <p:cNvPr id="9" name="Text 6"/>
          <p:cNvSpPr/>
          <p:nvPr/>
        </p:nvSpPr>
        <p:spPr>
          <a:xfrm>
            <a:off x="10390942" y="2577634"/>
            <a:ext cx="3257074"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Marriages and families torn apart as infidelities were revealed on a massive scale.</a:t>
            </a:r>
            <a:endParaRPr lang="en-US" sz="1700" dirty="0"/>
          </a:p>
        </p:txBody>
      </p:sp>
      <p:sp>
        <p:nvSpPr>
          <p:cNvPr id="10" name="Shape 7"/>
          <p:cNvSpPr/>
          <p:nvPr/>
        </p:nvSpPr>
        <p:spPr>
          <a:xfrm>
            <a:off x="6244709" y="4425978"/>
            <a:ext cx="7627382" cy="1627942"/>
          </a:xfrm>
          <a:prstGeom prst="roundRect">
            <a:avLst>
              <a:gd name="adj" fmla="val 5590"/>
            </a:avLst>
          </a:prstGeom>
          <a:solidFill>
            <a:srgbClr val="740B0B"/>
          </a:solidFill>
          <a:ln w="7620">
            <a:solidFill>
              <a:srgbClr val="8D2424"/>
            </a:solidFill>
            <a:prstDash val="solid"/>
          </a:ln>
        </p:spPr>
        <p:txBody>
          <a:bodyPr/>
          <a:lstStyle/>
          <a:p>
            <a:endParaRPr lang="en-US"/>
          </a:p>
        </p:txBody>
      </p:sp>
      <p:sp>
        <p:nvSpPr>
          <p:cNvPr id="11" name="Text 8"/>
          <p:cNvSpPr/>
          <p:nvPr/>
        </p:nvSpPr>
        <p:spPr>
          <a:xfrm>
            <a:off x="6468904" y="4647494"/>
            <a:ext cx="2950131"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Tragic Outcomes</a:t>
            </a:r>
            <a:endParaRPr lang="en-US" sz="2200" dirty="0"/>
          </a:p>
        </p:txBody>
      </p:sp>
      <p:sp>
        <p:nvSpPr>
          <p:cNvPr id="12" name="Text 9"/>
          <p:cNvSpPr/>
          <p:nvPr/>
        </p:nvSpPr>
        <p:spPr>
          <a:xfrm>
            <a:off x="6469023" y="5124477"/>
            <a:ext cx="7178993"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Reports of suicides linked to the exposure, highlighting the devastating personal impact.</a:t>
            </a:r>
            <a:endParaRPr lang="en-US" sz="1700" dirty="0"/>
          </a:p>
        </p:txBody>
      </p:sp>
      <p:pic>
        <p:nvPicPr>
          <p:cNvPr id="14" name="Picture 13" descr="A person and person sitting in a chair&#10;&#10;Description automatically generated">
            <a:extLst>
              <a:ext uri="{FF2B5EF4-FFF2-40B4-BE49-F238E27FC236}">
                <a16:creationId xmlns:a16="http://schemas.microsoft.com/office/drawing/2014/main" id="{0745BA29-5661-F5AB-A0FA-CD23CD31D5A1}"/>
              </a:ext>
            </a:extLst>
          </p:cNvPr>
          <p:cNvPicPr>
            <a:picLocks noChangeAspect="1"/>
          </p:cNvPicPr>
          <p:nvPr/>
        </p:nvPicPr>
        <p:blipFill>
          <a:blip r:embed="rId4"/>
          <a:stretch>
            <a:fillRect/>
          </a:stretch>
        </p:blipFill>
        <p:spPr>
          <a:xfrm>
            <a:off x="9915417" y="5924908"/>
            <a:ext cx="4706865" cy="2677597"/>
          </a:xfrm>
          <a:prstGeom prst="rect">
            <a:avLst/>
          </a:prstGeom>
        </p:spPr>
      </p:pic>
      <p:pic>
        <p:nvPicPr>
          <p:cNvPr id="16" name="Picture 15" descr="A person and person smiling for a picture&#10;&#10;Description automatically generated">
            <a:extLst>
              <a:ext uri="{FF2B5EF4-FFF2-40B4-BE49-F238E27FC236}">
                <a16:creationId xmlns:a16="http://schemas.microsoft.com/office/drawing/2014/main" id="{E679D07E-E5E9-D3C3-9888-6398E9E30360}"/>
              </a:ext>
            </a:extLst>
          </p:cNvPr>
          <p:cNvPicPr>
            <a:picLocks noChangeAspect="1"/>
          </p:cNvPicPr>
          <p:nvPr/>
        </p:nvPicPr>
        <p:blipFill>
          <a:blip r:embed="rId5"/>
          <a:stretch>
            <a:fillRect/>
          </a:stretch>
        </p:blipFill>
        <p:spPr>
          <a:xfrm>
            <a:off x="5769551" y="5938645"/>
            <a:ext cx="3649484" cy="2419767"/>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43156" y="496183"/>
            <a:ext cx="9219843"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The Impact Team</a:t>
            </a:r>
            <a:endParaRPr lang="en-US" sz="4450" dirty="0"/>
          </a:p>
        </p:txBody>
      </p:sp>
      <p:pic>
        <p:nvPicPr>
          <p:cNvPr id="8" name="Picture 7" descr="A football on a green field&#10;&#10;Description automatically generated">
            <a:extLst>
              <a:ext uri="{FF2B5EF4-FFF2-40B4-BE49-F238E27FC236}">
                <a16:creationId xmlns:a16="http://schemas.microsoft.com/office/drawing/2014/main" id="{A0DCA605-9928-E78D-E058-B242DBADD425}"/>
              </a:ext>
            </a:extLst>
          </p:cNvPr>
          <p:cNvPicPr>
            <a:picLocks noChangeAspect="1"/>
          </p:cNvPicPr>
          <p:nvPr/>
        </p:nvPicPr>
        <p:blipFill>
          <a:blip r:embed="rId3"/>
          <a:stretch>
            <a:fillRect/>
          </a:stretch>
        </p:blipFill>
        <p:spPr>
          <a:xfrm>
            <a:off x="8302909" y="2919770"/>
            <a:ext cx="5715000" cy="5238750"/>
          </a:xfrm>
          <a:prstGeom prst="rect">
            <a:avLst/>
          </a:prstGeom>
        </p:spPr>
      </p:pic>
      <p:sp>
        <p:nvSpPr>
          <p:cNvPr id="3" name="Text 1"/>
          <p:cNvSpPr/>
          <p:nvPr/>
        </p:nvSpPr>
        <p:spPr>
          <a:xfrm>
            <a:off x="758309" y="1767223"/>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Motivations</a:t>
            </a:r>
            <a:endParaRPr lang="en-US" sz="2200" dirty="0"/>
          </a:p>
        </p:txBody>
      </p:sp>
      <p:sp>
        <p:nvSpPr>
          <p:cNvPr id="4" name="Text 2"/>
          <p:cNvSpPr/>
          <p:nvPr/>
        </p:nvSpPr>
        <p:spPr>
          <a:xfrm>
            <a:off x="758309" y="2226350"/>
            <a:ext cx="6292572"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The hackers claimed ethical motivations, criticizing Ashley Madison's deceptive practices and profiting from pain. They aimed to expose the company's inner workings and spark a reckoning.</a:t>
            </a:r>
            <a:endParaRPr lang="en-US" sz="1700" dirty="0"/>
          </a:p>
        </p:txBody>
      </p:sp>
      <p:sp>
        <p:nvSpPr>
          <p:cNvPr id="6" name="Text 4"/>
          <p:cNvSpPr/>
          <p:nvPr/>
        </p:nvSpPr>
        <p:spPr>
          <a:xfrm>
            <a:off x="758309" y="4775316"/>
            <a:ext cx="6292572"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Using sophisticated techniques like Tor for anonymity, the Impact Team took a calculated approach. They didn't demand ransom, instead focusing on exposing Ashley Madison's practices and leadership.</a:t>
            </a:r>
            <a:endParaRPr lang="en-US" sz="1700" dirty="0"/>
          </a:p>
        </p:txBody>
      </p:sp>
      <p:sp>
        <p:nvSpPr>
          <p:cNvPr id="5" name="Text 3"/>
          <p:cNvSpPr/>
          <p:nvPr/>
        </p:nvSpPr>
        <p:spPr>
          <a:xfrm>
            <a:off x="758309" y="4237434"/>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Methods</a:t>
            </a:r>
            <a:endParaRPr lang="en-US" sz="2200" dirty="0"/>
          </a:p>
        </p:txBody>
      </p:sp>
      <p:sp>
        <p:nvSpPr>
          <p:cNvPr id="9" name="TextBox 8">
            <a:extLst>
              <a:ext uri="{FF2B5EF4-FFF2-40B4-BE49-F238E27FC236}">
                <a16:creationId xmlns:a16="http://schemas.microsoft.com/office/drawing/2014/main" id="{17B543B1-1514-3BF8-B323-EB6FEF5EB272}"/>
              </a:ext>
            </a:extLst>
          </p:cNvPr>
          <p:cNvSpPr txBox="1"/>
          <p:nvPr/>
        </p:nvSpPr>
        <p:spPr>
          <a:xfrm>
            <a:off x="7510184" y="840458"/>
            <a:ext cx="6772044" cy="2246769"/>
          </a:xfrm>
          <a:prstGeom prst="rect">
            <a:avLst/>
          </a:prstGeom>
          <a:noFill/>
        </p:spPr>
        <p:txBody>
          <a:bodyPr wrap="square" rtlCol="0">
            <a:spAutoFit/>
          </a:bodyPr>
          <a:lstStyle/>
          <a:p>
            <a:r>
              <a:rPr lang="en-US" sz="2000" kern="0" dirty="0">
                <a:solidFill>
                  <a:schemeClr val="bg1"/>
                </a:solidFill>
                <a:effectLst/>
                <a:latin typeface="Dela Gothic One" panose="020B0604020202020204" charset="-128"/>
                <a:ea typeface="Dela Gothic One" panose="020B0604020202020204" charset="-128"/>
                <a:cs typeface="Times New Roman" panose="02020603050405020304" pitchFamily="18" charset="0"/>
              </a:rPr>
              <a:t>“</a:t>
            </a:r>
            <a:r>
              <a:rPr lang="en-US" sz="2000" i="1" kern="0" dirty="0">
                <a:solidFill>
                  <a:schemeClr val="bg1"/>
                </a:solidFill>
                <a:effectLst/>
                <a:latin typeface="Dela Gothic One" panose="020B0604020202020204" charset="-128"/>
                <a:ea typeface="Dela Gothic One" panose="020B0604020202020204" charset="-128"/>
                <a:cs typeface="Times New Roman" panose="02020603050405020304" pitchFamily="18" charset="0"/>
              </a:rPr>
              <a:t>We are not opportunistic skids with DDoS or SQLi scanners or defacements. We are dedicated, focused, skilled, and were never going away. If you profit off the pain of others, whatever it takes, we will completely own you.”</a:t>
            </a:r>
          </a:p>
          <a:p>
            <a:endParaRPr lang="en-US" sz="2000" dirty="0">
              <a:solidFill>
                <a:schemeClr val="bg1"/>
              </a:solidFill>
              <a:latin typeface="Dela Gothic One" panose="020B0604020202020204" charset="-128"/>
              <a:ea typeface="Dela Gothic One" panose="020B0604020202020204" charset="-128"/>
            </a:endParaRPr>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TotalTime>
  <Words>4408</Words>
  <Application>Microsoft Office PowerPoint</Application>
  <PresentationFormat>Custom</PresentationFormat>
  <Paragraphs>252</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DM Sans</vt:lpstr>
      <vt:lpstr>Arial</vt:lpstr>
      <vt:lpstr>Dela Gothic One</vt:lpstr>
      <vt:lpstr>Aptos</vt:lpstr>
      <vt:lpstr>Symbol</vt:lpstr>
      <vt:lpstr>Times New Roman</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Rada, Kayla</cp:lastModifiedBy>
  <cp:revision>9</cp:revision>
  <dcterms:created xsi:type="dcterms:W3CDTF">2024-11-30T21:54:33Z</dcterms:created>
  <dcterms:modified xsi:type="dcterms:W3CDTF">2024-12-03T21:57:28Z</dcterms:modified>
</cp:coreProperties>
</file>